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8" r:id="rId12"/>
    <p:sldId id="274" r:id="rId13"/>
    <p:sldId id="269" r:id="rId14"/>
    <p:sldId id="270" r:id="rId15"/>
    <p:sldId id="271" r:id="rId16"/>
    <p:sldId id="272" r:id="rId17"/>
    <p:sldId id="273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25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B85FA-BFDD-4025-A5CB-0919E8D0B13D}" type="datetimeFigureOut">
              <a:rPr lang="ru-RU" smtClean="0"/>
              <a:t>11.05.2022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B6DA2-1D91-4A69-90B8-BD3C22F3E0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434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B85FA-BFDD-4025-A5CB-0919E8D0B13D}" type="datetimeFigureOut">
              <a:rPr lang="ru-RU" smtClean="0"/>
              <a:t>11.05.2022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B6DA2-1D91-4A69-90B8-BD3C22F3E0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4781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B85FA-BFDD-4025-A5CB-0919E8D0B13D}" type="datetimeFigureOut">
              <a:rPr lang="ru-RU" smtClean="0"/>
              <a:t>11.05.2022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B6DA2-1D91-4A69-90B8-BD3C22F3E0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6119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B85FA-BFDD-4025-A5CB-0919E8D0B13D}" type="datetimeFigureOut">
              <a:rPr lang="ru-RU" smtClean="0"/>
              <a:t>11.05.2022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B6DA2-1D91-4A69-90B8-BD3C22F3E0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5342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B85FA-BFDD-4025-A5CB-0919E8D0B13D}" type="datetimeFigureOut">
              <a:rPr lang="ru-RU" smtClean="0"/>
              <a:t>11.05.2022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B6DA2-1D91-4A69-90B8-BD3C22F3E0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5975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B85FA-BFDD-4025-A5CB-0919E8D0B13D}" type="datetimeFigureOut">
              <a:rPr lang="ru-RU" smtClean="0"/>
              <a:t>11.05.2022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B6DA2-1D91-4A69-90B8-BD3C22F3E0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6724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B85FA-BFDD-4025-A5CB-0919E8D0B13D}" type="datetimeFigureOut">
              <a:rPr lang="ru-RU" smtClean="0"/>
              <a:t>11.05.2022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B6DA2-1D91-4A69-90B8-BD3C22F3E0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6336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B85FA-BFDD-4025-A5CB-0919E8D0B13D}" type="datetimeFigureOut">
              <a:rPr lang="ru-RU" smtClean="0"/>
              <a:t>11.05.2022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B6DA2-1D91-4A69-90B8-BD3C22F3E0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7131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B85FA-BFDD-4025-A5CB-0919E8D0B13D}" type="datetimeFigureOut">
              <a:rPr lang="ru-RU" smtClean="0"/>
              <a:t>11.05.2022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B6DA2-1D91-4A69-90B8-BD3C22F3E0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664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B85FA-BFDD-4025-A5CB-0919E8D0B13D}" type="datetimeFigureOut">
              <a:rPr lang="ru-RU" smtClean="0"/>
              <a:t>11.05.2022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B6DA2-1D91-4A69-90B8-BD3C22F3E0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4804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B85FA-BFDD-4025-A5CB-0919E8D0B13D}" type="datetimeFigureOut">
              <a:rPr lang="ru-RU" smtClean="0"/>
              <a:t>11.05.2022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B6DA2-1D91-4A69-90B8-BD3C22F3E0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9644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CB85FA-BFDD-4025-A5CB-0919E8D0B13D}" type="datetimeFigureOut">
              <a:rPr lang="ru-RU" smtClean="0"/>
              <a:t>11.05.2022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1B6DA2-1D91-4A69-90B8-BD3C22F3E0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253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86742" y="2158584"/>
            <a:ext cx="8124667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b="1" dirty="0" smtClean="0">
                <a:effectLst/>
                <a:ea typeface="Calibri" panose="020F0502020204030204" pitchFamily="34" charset="0"/>
              </a:rPr>
              <a:t>«Як написати мотиваційний лист?»</a:t>
            </a:r>
            <a:endParaRPr lang="ru-RU" sz="4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813174" y="4377128"/>
            <a:ext cx="4871804" cy="200868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2000" i="1" dirty="0" smtClean="0"/>
          </a:p>
        </p:txBody>
      </p:sp>
      <p:grpSp>
        <p:nvGrpSpPr>
          <p:cNvPr id="7" name="Группа 3"/>
          <p:cNvGrpSpPr>
            <a:grpSpLocks/>
          </p:cNvGrpSpPr>
          <p:nvPr/>
        </p:nvGrpSpPr>
        <p:grpSpPr bwMode="auto">
          <a:xfrm>
            <a:off x="4763" y="4763"/>
            <a:ext cx="2514600" cy="1943100"/>
            <a:chOff x="0" y="0"/>
            <a:chExt cx="25603" cy="21328"/>
          </a:xfrm>
        </p:grpSpPr>
        <p:pic>
          <p:nvPicPr>
            <p:cNvPr id="8" name="Рисунок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78" y="0"/>
              <a:ext cx="21602" cy="213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Поле 2"/>
            <p:cNvSpPr txBox="1">
              <a:spLocks noChangeArrowheads="1"/>
            </p:cNvSpPr>
            <p:nvPr/>
          </p:nvSpPr>
          <p:spPr bwMode="auto">
            <a:xfrm>
              <a:off x="0" y="10442"/>
              <a:ext cx="25603" cy="85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200" b="1" i="0" u="none" strike="noStrike" cap="none" normalizeH="0" baseline="0" smtClean="0">
                  <a:ln>
                    <a:noFill/>
                  </a:ln>
                  <a:solidFill>
                    <a:srgbClr val="6399ED"/>
                  </a:solidFill>
                  <a:effectLst/>
                  <a:latin typeface="Calibri" panose="020F0502020204030204" pitchFamily="34" charset="0"/>
                </a:rPr>
                <a:t> </a:t>
              </a:r>
              <a:r>
                <a:rPr kumimoji="0" lang="uk-UA" sz="2200" b="1" i="0" u="none" strike="noStrike" cap="none" normalizeH="0" baseline="0" smtClean="0">
                  <a:ln>
                    <a:noFill/>
                  </a:ln>
                  <a:solidFill>
                    <a:srgbClr val="6399ED"/>
                  </a:solidFill>
                  <a:effectLst/>
                  <a:latin typeface="Calibri" panose="020F0502020204030204" pitchFamily="34" charset="0"/>
                </a:rPr>
                <a:t>ЧФКІД КНУТД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714793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8022" y="410097"/>
            <a:ext cx="10515600" cy="1013970"/>
          </a:xfrm>
        </p:spPr>
        <p:txBody>
          <a:bodyPr>
            <a:noAutofit/>
          </a:bodyPr>
          <a:lstStyle/>
          <a:p>
            <a:pPr algn="ctr" fontAlgn="base"/>
            <a:r>
              <a:rPr lang="ru-RU" sz="3200" b="0" i="0" dirty="0" smtClean="0">
                <a:solidFill>
                  <a:schemeClr val="accent2"/>
                </a:solidFill>
                <a:effectLst/>
                <a:latin typeface="Roboto"/>
              </a:rPr>
              <a:t>ВИМОГИ ДО ОФОРМЛЕННЯ</a:t>
            </a:r>
            <a:endParaRPr lang="ru-RU" sz="3200" dirty="0">
              <a:solidFill>
                <a:schemeClr val="accent2"/>
              </a:solidFill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2083633" y="1350478"/>
            <a:ext cx="3942413" cy="4976731"/>
            <a:chOff x="697043" y="1573967"/>
            <a:chExt cx="2915587" cy="4976731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719528" y="1573967"/>
              <a:ext cx="2353456" cy="68954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3200" b="1" dirty="0" smtClean="0"/>
                <a:t>обсяг</a:t>
              </a:r>
              <a:endParaRPr lang="ru-RU" sz="3200" b="1" dirty="0"/>
            </a:p>
          </p:txBody>
        </p:sp>
        <p:sp>
          <p:nvSpPr>
            <p:cNvPr id="5" name="Стрелка вправо 4"/>
            <p:cNvSpPr/>
            <p:nvPr/>
          </p:nvSpPr>
          <p:spPr>
            <a:xfrm>
              <a:off x="3072984" y="1768839"/>
              <a:ext cx="539646" cy="299804"/>
            </a:xfrm>
            <a:prstGeom prst="rightArrow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719528" y="2428406"/>
              <a:ext cx="2353456" cy="68954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3200" b="1" dirty="0" smtClean="0"/>
                <a:t>формат</a:t>
              </a:r>
              <a:endParaRPr lang="ru-RU" sz="3200" b="1" dirty="0"/>
            </a:p>
          </p:txBody>
        </p:sp>
        <p:sp>
          <p:nvSpPr>
            <p:cNvPr id="19" name="Стрелка вправо 18"/>
            <p:cNvSpPr/>
            <p:nvPr/>
          </p:nvSpPr>
          <p:spPr>
            <a:xfrm>
              <a:off x="3072984" y="2623278"/>
              <a:ext cx="539646" cy="299804"/>
            </a:xfrm>
            <a:prstGeom prst="rightArrow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719528" y="3282845"/>
              <a:ext cx="2353456" cy="68954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3200" b="1" dirty="0" smtClean="0"/>
                <a:t>шрифт</a:t>
              </a:r>
              <a:endParaRPr lang="ru-RU" sz="3200" b="1" dirty="0"/>
            </a:p>
          </p:txBody>
        </p:sp>
        <p:sp>
          <p:nvSpPr>
            <p:cNvPr id="21" name="Стрелка вправо 20"/>
            <p:cNvSpPr/>
            <p:nvPr/>
          </p:nvSpPr>
          <p:spPr>
            <a:xfrm>
              <a:off x="3072984" y="3462727"/>
              <a:ext cx="539646" cy="299804"/>
            </a:xfrm>
            <a:prstGeom prst="rightArrow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719528" y="4182254"/>
              <a:ext cx="2353456" cy="68954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3200" b="1" dirty="0" smtClean="0"/>
                <a:t>інтервал</a:t>
              </a:r>
              <a:endParaRPr lang="ru-RU" sz="3200" b="1" dirty="0"/>
            </a:p>
          </p:txBody>
        </p:sp>
        <p:sp>
          <p:nvSpPr>
            <p:cNvPr id="23" name="Стрелка вправо 22"/>
            <p:cNvSpPr/>
            <p:nvPr/>
          </p:nvSpPr>
          <p:spPr>
            <a:xfrm>
              <a:off x="3072984" y="4347146"/>
              <a:ext cx="539646" cy="299804"/>
            </a:xfrm>
            <a:prstGeom prst="rightArrow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97043" y="5081663"/>
              <a:ext cx="2353456" cy="68954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3200" b="1" dirty="0" smtClean="0"/>
                <a:t>абзацний </a:t>
              </a:r>
            </a:p>
            <a:p>
              <a:pPr algn="ctr"/>
              <a:r>
                <a:rPr lang="uk-UA" sz="3200" b="1" dirty="0" smtClean="0"/>
                <a:t>відступ</a:t>
              </a:r>
              <a:endParaRPr lang="ru-RU" sz="3200" b="1" dirty="0"/>
            </a:p>
          </p:txBody>
        </p:sp>
        <p:sp>
          <p:nvSpPr>
            <p:cNvPr id="25" name="Стрелка вправо 24"/>
            <p:cNvSpPr/>
            <p:nvPr/>
          </p:nvSpPr>
          <p:spPr>
            <a:xfrm>
              <a:off x="3050499" y="5306515"/>
              <a:ext cx="539646" cy="299804"/>
            </a:xfrm>
            <a:prstGeom prst="rightArrow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Прямоугольник 25"/>
            <p:cNvSpPr/>
            <p:nvPr/>
          </p:nvSpPr>
          <p:spPr>
            <a:xfrm>
              <a:off x="697043" y="5861150"/>
              <a:ext cx="2353456" cy="68954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3200" b="1" dirty="0" smtClean="0"/>
                <a:t>вирівнювання</a:t>
              </a:r>
              <a:endParaRPr lang="ru-RU" sz="3200" b="1" dirty="0"/>
            </a:p>
          </p:txBody>
        </p:sp>
        <p:sp>
          <p:nvSpPr>
            <p:cNvPr id="27" name="Стрелка вправо 26"/>
            <p:cNvSpPr/>
            <p:nvPr/>
          </p:nvSpPr>
          <p:spPr>
            <a:xfrm>
              <a:off x="3050499" y="6056022"/>
              <a:ext cx="539646" cy="299804"/>
            </a:xfrm>
            <a:prstGeom prst="rightArrow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3" name="Группа 32"/>
          <p:cNvGrpSpPr/>
          <p:nvPr/>
        </p:nvGrpSpPr>
        <p:grpSpPr>
          <a:xfrm>
            <a:off x="6365822" y="1350478"/>
            <a:ext cx="4921771" cy="4945388"/>
            <a:chOff x="5306518" y="1440419"/>
            <a:chExt cx="4921771" cy="4945388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5306518" y="1440419"/>
              <a:ext cx="4921771" cy="7031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uk-UA" sz="2800" b="1" dirty="0" smtClean="0">
                  <a:solidFill>
                    <a:schemeClr val="tx1"/>
                  </a:solidFill>
                </a:rPr>
                <a:t>1-2 сторінки формату А4</a:t>
              </a:r>
            </a:p>
            <a:p>
              <a:r>
                <a:rPr lang="uk-UA" sz="2800" b="1" dirty="0" smtClean="0">
                  <a:solidFill>
                    <a:schemeClr val="tx1"/>
                  </a:solidFill>
                </a:rPr>
                <a:t> (≈ 300-600 слів) </a:t>
              </a:r>
              <a:endParaRPr lang="ru-RU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28" name="Прямоугольник 27"/>
            <p:cNvSpPr/>
            <p:nvPr/>
          </p:nvSpPr>
          <p:spPr>
            <a:xfrm>
              <a:off x="5306518" y="2263515"/>
              <a:ext cx="4017364" cy="6895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b="1" dirty="0" smtClean="0">
                  <a:solidFill>
                    <a:schemeClr val="tx1"/>
                  </a:solidFill>
                </a:rPr>
                <a:t>pdf</a:t>
              </a:r>
              <a:endParaRPr lang="ru-RU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29" name="Прямоугольник 28"/>
            <p:cNvSpPr/>
            <p:nvPr/>
          </p:nvSpPr>
          <p:spPr>
            <a:xfrm>
              <a:off x="5306518" y="3072984"/>
              <a:ext cx="4017364" cy="6895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b="1" dirty="0" smtClean="0">
                  <a:solidFill>
                    <a:schemeClr val="tx1"/>
                  </a:solidFill>
                </a:rPr>
                <a:t>12-14</a:t>
              </a:r>
              <a:endParaRPr lang="ru-RU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30" name="Прямоугольник 29"/>
            <p:cNvSpPr/>
            <p:nvPr/>
          </p:nvSpPr>
          <p:spPr>
            <a:xfrm>
              <a:off x="5306518" y="3897444"/>
              <a:ext cx="4017364" cy="6895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b="1" dirty="0" smtClean="0">
                  <a:solidFill>
                    <a:schemeClr val="tx1"/>
                  </a:solidFill>
                </a:rPr>
                <a:t>1-1,5</a:t>
              </a:r>
              <a:endParaRPr lang="ru-RU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31" name="Прямоугольник 30"/>
            <p:cNvSpPr/>
            <p:nvPr/>
          </p:nvSpPr>
          <p:spPr>
            <a:xfrm>
              <a:off x="5306518" y="4871803"/>
              <a:ext cx="4017364" cy="6895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b="1" dirty="0" smtClean="0">
                  <a:solidFill>
                    <a:schemeClr val="tx1"/>
                  </a:solidFill>
                </a:rPr>
                <a:t>1-1,25</a:t>
              </a:r>
              <a:endParaRPr lang="ru-RU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5306518" y="5696259"/>
              <a:ext cx="4017364" cy="6895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uk-UA" sz="2800" b="1" dirty="0" smtClean="0">
                  <a:solidFill>
                    <a:schemeClr val="tx1"/>
                  </a:solidFill>
                </a:rPr>
                <a:t>по ширині</a:t>
              </a:r>
              <a:endParaRPr lang="ru-RU" sz="2800" b="1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290527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8022" y="410097"/>
            <a:ext cx="10515600" cy="1013970"/>
          </a:xfrm>
        </p:spPr>
        <p:txBody>
          <a:bodyPr>
            <a:noAutofit/>
          </a:bodyPr>
          <a:lstStyle/>
          <a:p>
            <a:pPr algn="ctr" fontAlgn="base"/>
            <a:r>
              <a:rPr lang="ru-RU" sz="3200" b="0" i="0" dirty="0" smtClean="0">
                <a:solidFill>
                  <a:schemeClr val="accent2"/>
                </a:solidFill>
                <a:effectLst/>
                <a:latin typeface="Roboto"/>
              </a:rPr>
              <a:t>ВИМОГИ ДО ОФОРМЛЕННЯ</a:t>
            </a:r>
            <a:endParaRPr lang="ru-RU" sz="3200" dirty="0">
              <a:solidFill>
                <a:schemeClr val="accent2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92479" y="1365467"/>
            <a:ext cx="3182308" cy="68954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3200" b="1" dirty="0" smtClean="0"/>
              <a:t>«шапка»</a:t>
            </a:r>
            <a:endParaRPr lang="ru-RU" sz="3200" b="1" dirty="0"/>
          </a:p>
        </p:txBody>
      </p:sp>
      <p:sp>
        <p:nvSpPr>
          <p:cNvPr id="5" name="Стрелка вправо 4"/>
          <p:cNvSpPr/>
          <p:nvPr/>
        </p:nvSpPr>
        <p:spPr>
          <a:xfrm>
            <a:off x="3627871" y="1516731"/>
            <a:ext cx="729701" cy="29980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492479" y="2391611"/>
            <a:ext cx="3182308" cy="68954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3200" b="1" dirty="0" smtClean="0"/>
              <a:t>вступ</a:t>
            </a:r>
            <a:endParaRPr lang="ru-RU" sz="3200" b="1" dirty="0"/>
          </a:p>
        </p:txBody>
      </p:sp>
      <p:sp>
        <p:nvSpPr>
          <p:cNvPr id="19" name="Стрелка вправо 18"/>
          <p:cNvSpPr/>
          <p:nvPr/>
        </p:nvSpPr>
        <p:spPr>
          <a:xfrm>
            <a:off x="3617707" y="2600109"/>
            <a:ext cx="729701" cy="29980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492479" y="3930825"/>
            <a:ext cx="3182308" cy="68954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3200" b="1" dirty="0" smtClean="0"/>
              <a:t>основна частина</a:t>
            </a:r>
            <a:endParaRPr lang="ru-RU" sz="3200" b="1" dirty="0"/>
          </a:p>
        </p:txBody>
      </p:sp>
      <p:sp>
        <p:nvSpPr>
          <p:cNvPr id="25" name="Стрелка вправо 24"/>
          <p:cNvSpPr/>
          <p:nvPr/>
        </p:nvSpPr>
        <p:spPr>
          <a:xfrm>
            <a:off x="3617705" y="4154655"/>
            <a:ext cx="729701" cy="29980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492479" y="5540223"/>
            <a:ext cx="3182308" cy="68954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800" b="1" dirty="0" smtClean="0"/>
              <a:t>фінальна частина (висновки)</a:t>
            </a:r>
            <a:endParaRPr lang="ru-RU" sz="2800" b="1" dirty="0"/>
          </a:p>
        </p:txBody>
      </p:sp>
      <p:sp>
        <p:nvSpPr>
          <p:cNvPr id="27" name="Стрелка вправо 26"/>
          <p:cNvSpPr/>
          <p:nvPr/>
        </p:nvSpPr>
        <p:spPr>
          <a:xfrm>
            <a:off x="3617706" y="5801190"/>
            <a:ext cx="729701" cy="29980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512038" y="1302442"/>
            <a:ext cx="4921771" cy="7031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400" b="1" dirty="0" smtClean="0">
                <a:solidFill>
                  <a:schemeClr val="tx1"/>
                </a:solidFill>
              </a:rPr>
              <a:t>адресат листа та адресант 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4512038" y="1830162"/>
            <a:ext cx="7679961" cy="18587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400" b="1" dirty="0" smtClean="0">
                <a:solidFill>
                  <a:srgbClr val="00B0F0"/>
                </a:solidFill>
              </a:rPr>
              <a:t>починаємо з шанобливого звертання </a:t>
            </a:r>
            <a:r>
              <a:rPr lang="uk-UA" sz="2400" b="1" dirty="0" smtClean="0">
                <a:solidFill>
                  <a:schemeClr val="tx1"/>
                </a:solidFill>
              </a:rPr>
              <a:t>до осіб, які читатимуть лист; пояснюємо, чому обрав/обрала навчання саме тут, що підштовхнуло до вибору (1 абзац)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4512038" y="5606318"/>
            <a:ext cx="7375162" cy="6895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400" b="1" dirty="0" smtClean="0">
                <a:solidFill>
                  <a:schemeClr val="tx1"/>
                </a:solidFill>
              </a:rPr>
              <a:t>підсумок (2-3 речення)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4512038" y="3636474"/>
            <a:ext cx="7679961" cy="17449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400" b="1" dirty="0" smtClean="0">
                <a:solidFill>
                  <a:schemeClr val="tx1"/>
                </a:solidFill>
              </a:rPr>
              <a:t>викладаємо свою точку зору, власні думки, аргументи, що цікавить в обраній програмі, ким себе бачите у майбутньому, чим університет може в цьому вам допомогти, як ви можете посилити університет; </a:t>
            </a:r>
            <a:r>
              <a:rPr lang="uk-UA" sz="2400" b="1" dirty="0" smtClean="0">
                <a:solidFill>
                  <a:srgbClr val="0070C0"/>
                </a:solidFill>
              </a:rPr>
              <a:t>чому </a:t>
            </a:r>
            <a:r>
              <a:rPr lang="uk-UA" sz="2400" b="1" dirty="0" err="1" smtClean="0">
                <a:solidFill>
                  <a:srgbClr val="0070C0"/>
                </a:solidFill>
              </a:rPr>
              <a:t>сАме</a:t>
            </a:r>
            <a:r>
              <a:rPr lang="uk-UA" sz="2400" b="1" dirty="0" smtClean="0">
                <a:solidFill>
                  <a:srgbClr val="0070C0"/>
                </a:solidFill>
              </a:rPr>
              <a:t> ви</a:t>
            </a:r>
            <a:r>
              <a:rPr lang="uk-UA" sz="2400" b="1" dirty="0" smtClean="0">
                <a:solidFill>
                  <a:schemeClr val="tx1"/>
                </a:solidFill>
              </a:rPr>
              <a:t> з-поміж інших тощо  (2-3 абзаци)</a:t>
            </a:r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35626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9116" y="929389"/>
            <a:ext cx="9009088" cy="5808891"/>
          </a:xfrm>
          <a:prstGeom prst="rect">
            <a:avLst/>
          </a:prstGeom>
        </p:spPr>
      </p:pic>
      <p:sp>
        <p:nvSpPr>
          <p:cNvPr id="3" name="Скругленный прямоугольник 2"/>
          <p:cNvSpPr/>
          <p:nvPr/>
        </p:nvSpPr>
        <p:spPr>
          <a:xfrm>
            <a:off x="1888760" y="314794"/>
            <a:ext cx="8034727" cy="419723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Roboto"/>
                <a:cs typeface="Arial" panose="020B0604020202020204" pitchFamily="34" charset="0"/>
              </a:rPr>
              <a:t>Приклад </a:t>
            </a:r>
            <a:r>
              <a:rPr lang="ru-RU" sz="36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Roboto"/>
                <a:cs typeface="Arial" panose="020B0604020202020204" pitchFamily="34" charset="0"/>
              </a:rPr>
              <a:t>мотиваційного</a:t>
            </a:r>
            <a:r>
              <a:rPr lang="ru-RU" sz="36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Roboto"/>
                <a:cs typeface="Arial" panose="020B0604020202020204" pitchFamily="34" charset="0"/>
              </a:rPr>
              <a:t> листа</a:t>
            </a:r>
            <a:endParaRPr lang="ru-RU" sz="3600" b="1" dirty="0">
              <a:solidFill>
                <a:schemeClr val="accent2">
                  <a:lumMod val="60000"/>
                  <a:lumOff val="40000"/>
                </a:schemeClr>
              </a:solidFill>
              <a:latin typeface="Roboto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41207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908092" y="344774"/>
            <a:ext cx="5726242" cy="46469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3200" dirty="0" smtClean="0">
                <a:solidFill>
                  <a:srgbClr val="ED7D31"/>
                </a:solidFill>
                <a:latin typeface="Roboto"/>
                <a:ea typeface="+mj-ea"/>
                <a:cs typeface="+mj-cs"/>
              </a:rPr>
              <a:t>«Шапка», вступ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0835" y="916293"/>
            <a:ext cx="8717408" cy="5651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49396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713219" y="434715"/>
            <a:ext cx="7015397" cy="41972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800" dirty="0" smtClean="0">
                <a:solidFill>
                  <a:srgbClr val="ED7D31"/>
                </a:solidFill>
                <a:latin typeface="Roboto"/>
                <a:ea typeface="+mj-ea"/>
                <a:cs typeface="+mj-cs"/>
              </a:rPr>
              <a:t>Основна частина </a:t>
            </a:r>
          </a:p>
          <a:p>
            <a:pPr algn="ctr"/>
            <a:r>
              <a:rPr lang="uk-UA" sz="2000" dirty="0" smtClean="0">
                <a:solidFill>
                  <a:schemeClr val="accent1"/>
                </a:solidFill>
                <a:latin typeface="Roboto"/>
                <a:ea typeface="+mj-ea"/>
                <a:cs typeface="+mj-cs"/>
              </a:rPr>
              <a:t>(усього 2-3 абзаци)</a:t>
            </a:r>
          </a:p>
          <a:p>
            <a:pPr algn="ctr"/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312" y="854438"/>
            <a:ext cx="10088380" cy="5734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96399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186" y="644577"/>
            <a:ext cx="10503188" cy="4871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5730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1777" y="389745"/>
            <a:ext cx="11115424" cy="6098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4372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908092" y="344775"/>
            <a:ext cx="5726242" cy="75503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3200" dirty="0" smtClean="0">
                <a:solidFill>
                  <a:srgbClr val="ED7D31"/>
                </a:solidFill>
                <a:latin typeface="Roboto"/>
                <a:ea typeface="+mj-ea"/>
                <a:cs typeface="+mj-cs"/>
              </a:rPr>
              <a:t>Фінальна частина, подяка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3248" y="1283048"/>
            <a:ext cx="11225281" cy="5177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7480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34517" y="2059953"/>
            <a:ext cx="10448144" cy="26379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3200" b="1" i="1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Мотиваційний лист</a:t>
            </a:r>
            <a:r>
              <a:rPr lang="uk-UA" sz="3200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‒ це есе, що дає можливість розповісти про </a:t>
            </a:r>
            <a:r>
              <a:rPr lang="uk-UA" sz="3200" b="1" dirty="0" smtClean="0">
                <a:solidFill>
                  <a:srgbClr val="00B0F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себе</a:t>
            </a:r>
            <a:r>
              <a:rPr lang="uk-UA" sz="3200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uk-UA" sz="3200" b="1" dirty="0" smtClean="0">
                <a:solidFill>
                  <a:srgbClr val="00B0F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свої</a:t>
            </a:r>
            <a:r>
              <a:rPr lang="uk-UA" sz="3200" dirty="0" smtClean="0">
                <a:solidFill>
                  <a:srgbClr val="00B0F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сильні сторони, дати краще уявлення про </a:t>
            </a:r>
            <a:r>
              <a:rPr lang="uk-UA" sz="3200" b="1" dirty="0" smtClean="0">
                <a:solidFill>
                  <a:srgbClr val="00B0F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власну</a:t>
            </a:r>
            <a:r>
              <a:rPr lang="uk-UA" sz="3200" dirty="0" smtClean="0">
                <a:solidFill>
                  <a:srgbClr val="00B0F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особистість, обґрунтувати</a:t>
            </a:r>
            <a:r>
              <a:rPr lang="uk-UA" sz="32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uk-UA" sz="3200" b="1" dirty="0" smtClean="0">
                <a:solidFill>
                  <a:srgbClr val="00B0F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чому саме ви </a:t>
            </a:r>
            <a:r>
              <a:rPr lang="uk-UA" sz="32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найкращий з-поміж інших кандидат для вступу </a:t>
            </a:r>
            <a:r>
              <a:rPr lang="ru-RU" sz="2800" b="0" i="0" dirty="0" smtClean="0">
                <a:solidFill>
                  <a:srgbClr val="1D1D1F"/>
                </a:solidFill>
                <a:effectLst/>
                <a:latin typeface="Roboto"/>
              </a:rPr>
              <a:t>на </a:t>
            </a:r>
            <a:r>
              <a:rPr lang="ru-RU" sz="2800" b="0" i="0" dirty="0" err="1" smtClean="0">
                <a:solidFill>
                  <a:srgbClr val="1D1D1F"/>
                </a:solidFill>
                <a:effectLst/>
                <a:latin typeface="Roboto"/>
              </a:rPr>
              <a:t>обрану</a:t>
            </a:r>
            <a:r>
              <a:rPr lang="ru-RU" sz="2800" b="0" i="0" dirty="0" smtClean="0">
                <a:solidFill>
                  <a:srgbClr val="1D1D1F"/>
                </a:solidFill>
                <a:effectLst/>
                <a:latin typeface="Roboto"/>
              </a:rPr>
              <a:t> </a:t>
            </a:r>
            <a:r>
              <a:rPr lang="ru-RU" sz="2800" b="0" i="0" dirty="0" err="1" smtClean="0">
                <a:solidFill>
                  <a:srgbClr val="1D1D1F"/>
                </a:solidFill>
                <a:effectLst/>
                <a:latin typeface="Roboto"/>
              </a:rPr>
              <a:t>спеціальність</a:t>
            </a:r>
            <a:r>
              <a:rPr lang="ru-RU" sz="2800" b="0" i="0" dirty="0" smtClean="0">
                <a:solidFill>
                  <a:srgbClr val="1D1D1F"/>
                </a:solidFill>
                <a:effectLst/>
                <a:latin typeface="Roboto"/>
              </a:rPr>
              <a:t> конкретного </a:t>
            </a:r>
            <a:r>
              <a:rPr lang="ru-RU" sz="2800" b="0" i="0" dirty="0" smtClean="0">
                <a:solidFill>
                  <a:srgbClr val="1D1D1F"/>
                </a:solidFill>
                <a:effectLst/>
                <a:latin typeface="Roboto"/>
              </a:rPr>
              <a:t>закладу </a:t>
            </a:r>
            <a:r>
              <a:rPr lang="ru-RU" sz="2800" b="0" i="0" dirty="0" err="1" smtClean="0">
                <a:solidFill>
                  <a:srgbClr val="1D1D1F"/>
                </a:solidFill>
                <a:effectLst/>
                <a:latin typeface="Roboto"/>
              </a:rPr>
              <a:t>освіти</a:t>
            </a:r>
            <a:endParaRPr lang="ru-RU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pismo drugu na anglijsk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427" y="4681088"/>
            <a:ext cx="2176912" cy="2176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2844793" y="1413622"/>
            <a:ext cx="642759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b="1" dirty="0" smtClean="0">
                <a:solidFill>
                  <a:schemeClr val="accent2"/>
                </a:solidFill>
                <a:effectLst/>
                <a:ea typeface="Calibri" panose="020F0502020204030204" pitchFamily="34" charset="0"/>
              </a:rPr>
              <a:t>Що таке «мотиваційний лист»?</a:t>
            </a:r>
            <a:endParaRPr lang="ru-RU" sz="3600" b="1" dirty="0">
              <a:solidFill>
                <a:schemeClr val="accent2"/>
              </a:solidFill>
            </a:endParaRPr>
          </a:p>
        </p:txBody>
      </p:sp>
      <p:grpSp>
        <p:nvGrpSpPr>
          <p:cNvPr id="3" name="Группа 3"/>
          <p:cNvGrpSpPr>
            <a:grpSpLocks/>
          </p:cNvGrpSpPr>
          <p:nvPr/>
        </p:nvGrpSpPr>
        <p:grpSpPr bwMode="auto">
          <a:xfrm>
            <a:off x="4763" y="4763"/>
            <a:ext cx="2514600" cy="1943100"/>
            <a:chOff x="0" y="0"/>
            <a:chExt cx="25603" cy="21328"/>
          </a:xfrm>
        </p:grpSpPr>
        <p:pic>
          <p:nvPicPr>
            <p:cNvPr id="5" name="Рисунок 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78" y="0"/>
              <a:ext cx="21602" cy="213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Поле 2"/>
            <p:cNvSpPr txBox="1">
              <a:spLocks noChangeArrowheads="1"/>
            </p:cNvSpPr>
            <p:nvPr/>
          </p:nvSpPr>
          <p:spPr bwMode="auto">
            <a:xfrm>
              <a:off x="0" y="10442"/>
              <a:ext cx="25603" cy="85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200" b="1" i="0" u="none" strike="noStrike" cap="none" normalizeH="0" baseline="0" dirty="0" smtClean="0">
                  <a:ln>
                    <a:noFill/>
                  </a:ln>
                  <a:solidFill>
                    <a:srgbClr val="6399ED"/>
                  </a:solidFill>
                  <a:effectLst/>
                  <a:latin typeface="Calibri" panose="020F0502020204030204" pitchFamily="34" charset="0"/>
                </a:rPr>
                <a:t> </a:t>
              </a:r>
              <a:r>
                <a:rPr kumimoji="0" lang="uk-UA" sz="2200" b="1" i="0" u="none" strike="noStrike" cap="none" normalizeH="0" baseline="0" dirty="0" smtClean="0">
                  <a:ln>
                    <a:noFill/>
                  </a:ln>
                  <a:solidFill>
                    <a:srgbClr val="6399ED"/>
                  </a:solidFill>
                  <a:effectLst/>
                  <a:latin typeface="Calibri" panose="020F0502020204030204" pitchFamily="34" charset="0"/>
                </a:rPr>
                <a:t>ЧФКІД КНУТД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08673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www.dut.edu.ua/uploads/n_10176_6615297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86283" y="0"/>
            <a:ext cx="13617732" cy="7659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0716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12518" y="397001"/>
            <a:ext cx="872024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b="1" dirty="0" smtClean="0">
                <a:solidFill>
                  <a:schemeClr val="accent2"/>
                </a:solidFill>
                <a:effectLst/>
                <a:ea typeface="Calibri" panose="020F0502020204030204" pitchFamily="34" charset="0"/>
              </a:rPr>
              <a:t>Навіщо потрібний мотиваційний лист?</a:t>
            </a:r>
          </a:p>
          <a:p>
            <a:endParaRPr lang="uk-UA" sz="3600" b="1" dirty="0" smtClean="0">
              <a:effectLst/>
              <a:ea typeface="Calibri" panose="020F0502020204030204" pitchFamily="34" charset="0"/>
            </a:endParaRPr>
          </a:p>
          <a:p>
            <a:endParaRPr lang="uk-UA" sz="3600" b="1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59764" y="1274164"/>
            <a:ext cx="11832236" cy="5486401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42950" lvl="0" indent="-742950">
              <a:buFontTx/>
              <a:buAutoNum type="arabicPeriod"/>
            </a:pPr>
            <a:r>
              <a:rPr lang="ru-RU" sz="3200" dirty="0" err="1" smtClean="0">
                <a:solidFill>
                  <a:schemeClr val="tx1"/>
                </a:solidFill>
              </a:rPr>
              <a:t>Отримуєте</a:t>
            </a:r>
            <a:r>
              <a:rPr lang="ru-RU" sz="3200" dirty="0" smtClean="0">
                <a:solidFill>
                  <a:schemeClr val="tx1"/>
                </a:solidFill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</a:rPr>
              <a:t>досвід</a:t>
            </a:r>
            <a:r>
              <a:rPr lang="ru-RU" sz="3200" dirty="0" smtClean="0">
                <a:solidFill>
                  <a:schemeClr val="tx1"/>
                </a:solidFill>
              </a:rPr>
              <a:t> (у </a:t>
            </a:r>
            <a:r>
              <a:rPr lang="ru-RU" sz="3200" dirty="0" err="1" smtClean="0">
                <a:solidFill>
                  <a:schemeClr val="tx1"/>
                </a:solidFill>
              </a:rPr>
              <a:t>світовій</a:t>
            </a:r>
            <a:r>
              <a:rPr lang="ru-RU" sz="3200" dirty="0" smtClean="0">
                <a:solidFill>
                  <a:schemeClr val="tx1"/>
                </a:solidFill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</a:rPr>
              <a:t>практиці</a:t>
            </a:r>
            <a:r>
              <a:rPr lang="ru-RU" sz="3200" dirty="0" smtClean="0">
                <a:solidFill>
                  <a:schemeClr val="tx1"/>
                </a:solidFill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</a:rPr>
              <a:t>мотиваційний</a:t>
            </a:r>
            <a:r>
              <a:rPr lang="ru-RU" sz="3200" dirty="0" smtClean="0">
                <a:solidFill>
                  <a:schemeClr val="tx1"/>
                </a:solidFill>
              </a:rPr>
              <a:t> лист є </a:t>
            </a:r>
            <a:r>
              <a:rPr lang="ru-RU" sz="3200" dirty="0" err="1" smtClean="0">
                <a:solidFill>
                  <a:schemeClr val="tx1"/>
                </a:solidFill>
              </a:rPr>
              <a:t>неодмінною</a:t>
            </a:r>
            <a:r>
              <a:rPr lang="ru-RU" sz="3200" dirty="0" smtClean="0">
                <a:solidFill>
                  <a:schemeClr val="tx1"/>
                </a:solidFill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</a:rPr>
              <a:t>умовою</a:t>
            </a:r>
            <a:r>
              <a:rPr lang="ru-RU" sz="3200" dirty="0" smtClean="0">
                <a:solidFill>
                  <a:schemeClr val="tx1"/>
                </a:solidFill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</a:rPr>
              <a:t>вступу</a:t>
            </a:r>
            <a:r>
              <a:rPr lang="ru-RU" sz="3200" dirty="0" smtClean="0">
                <a:solidFill>
                  <a:schemeClr val="tx1"/>
                </a:solidFill>
              </a:rPr>
              <a:t> до </a:t>
            </a:r>
            <a:r>
              <a:rPr lang="ru-RU" sz="3200" dirty="0" err="1" smtClean="0">
                <a:solidFill>
                  <a:schemeClr val="tx1"/>
                </a:solidFill>
              </a:rPr>
              <a:t>закладів</a:t>
            </a:r>
            <a:r>
              <a:rPr lang="ru-RU" sz="3200" dirty="0" smtClean="0">
                <a:solidFill>
                  <a:schemeClr val="tx1"/>
                </a:solidFill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</a:rPr>
              <a:t>освіти</a:t>
            </a:r>
            <a:r>
              <a:rPr lang="ru-RU" sz="3200" dirty="0" smtClean="0">
                <a:solidFill>
                  <a:schemeClr val="tx1"/>
                </a:solidFill>
              </a:rPr>
              <a:t>, </a:t>
            </a:r>
            <a:r>
              <a:rPr lang="ru-RU" sz="3200" dirty="0" err="1" smtClean="0">
                <a:solidFill>
                  <a:schemeClr val="tx1"/>
                </a:solidFill>
              </a:rPr>
              <a:t>отримання</a:t>
            </a:r>
            <a:r>
              <a:rPr lang="ru-RU" sz="3200" dirty="0" smtClean="0">
                <a:solidFill>
                  <a:schemeClr val="tx1"/>
                </a:solidFill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</a:rPr>
              <a:t>стипендій</a:t>
            </a:r>
            <a:r>
              <a:rPr lang="ru-RU" sz="3200" dirty="0" smtClean="0">
                <a:solidFill>
                  <a:schemeClr val="tx1"/>
                </a:solidFill>
              </a:rPr>
              <a:t> на </a:t>
            </a:r>
            <a:r>
              <a:rPr lang="ru-RU" sz="3200" dirty="0" err="1" smtClean="0">
                <a:solidFill>
                  <a:schemeClr val="tx1"/>
                </a:solidFill>
              </a:rPr>
              <a:t>освіту</a:t>
            </a:r>
            <a:r>
              <a:rPr lang="ru-RU" sz="3200" dirty="0" smtClean="0">
                <a:solidFill>
                  <a:schemeClr val="tx1"/>
                </a:solidFill>
              </a:rPr>
              <a:t> за кордоном, </a:t>
            </a:r>
            <a:r>
              <a:rPr lang="ru-RU" sz="3200" dirty="0" err="1" smtClean="0">
                <a:solidFill>
                  <a:schemeClr val="tx1"/>
                </a:solidFill>
              </a:rPr>
              <a:t>грантів</a:t>
            </a:r>
            <a:r>
              <a:rPr lang="ru-RU" sz="3200" dirty="0" smtClean="0">
                <a:solidFill>
                  <a:schemeClr val="tx1"/>
                </a:solidFill>
              </a:rPr>
              <a:t>, </a:t>
            </a:r>
            <a:r>
              <a:rPr lang="ru-RU" sz="3200" dirty="0" err="1" smtClean="0">
                <a:solidFill>
                  <a:schemeClr val="tx1"/>
                </a:solidFill>
              </a:rPr>
              <a:t>працевлаштування</a:t>
            </a:r>
            <a:r>
              <a:rPr lang="ru-RU" sz="3200" dirty="0" smtClean="0">
                <a:solidFill>
                  <a:schemeClr val="tx1"/>
                </a:solidFill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</a:rPr>
              <a:t>тощо</a:t>
            </a:r>
            <a:r>
              <a:rPr lang="ru-RU" sz="3200" dirty="0" smtClean="0">
                <a:solidFill>
                  <a:schemeClr val="tx1"/>
                </a:solidFill>
              </a:rPr>
              <a:t>).</a:t>
            </a:r>
            <a:endParaRPr lang="en-US" sz="3200" dirty="0" smtClean="0">
              <a:solidFill>
                <a:schemeClr val="tx1"/>
              </a:solidFill>
            </a:endParaRPr>
          </a:p>
          <a:p>
            <a:pPr marL="742950" lvl="0" indent="-742950">
              <a:buFontTx/>
              <a:buAutoNum type="arabicPeriod"/>
            </a:pPr>
            <a:endParaRPr lang="ru-RU" sz="3200" dirty="0" smtClean="0">
              <a:solidFill>
                <a:schemeClr val="tx1"/>
              </a:solidFill>
            </a:endParaRPr>
          </a:p>
          <a:p>
            <a:pPr marL="742950" lvl="0" indent="-742950">
              <a:buFontTx/>
              <a:buAutoNum type="arabicPeriod"/>
            </a:pPr>
            <a:r>
              <a:rPr lang="uk-UA" sz="3200" dirty="0" smtClean="0">
                <a:solidFill>
                  <a:schemeClr val="tx1"/>
                </a:solidFill>
                <a:ea typeface="Calibri" panose="020F0502020204030204" pitchFamily="34" charset="0"/>
              </a:rPr>
              <a:t>Маєте можливість презентувати себе як особистість.</a:t>
            </a:r>
            <a:endParaRPr lang="en-US" sz="3200" dirty="0" smtClean="0">
              <a:solidFill>
                <a:schemeClr val="tx1"/>
              </a:solidFill>
              <a:ea typeface="Calibri" panose="020F0502020204030204" pitchFamily="34" charset="0"/>
            </a:endParaRPr>
          </a:p>
          <a:p>
            <a:pPr marL="742950" lvl="0" indent="-742950">
              <a:buFontTx/>
              <a:buAutoNum type="arabicPeriod"/>
            </a:pPr>
            <a:endParaRPr lang="uk-UA" sz="3200" dirty="0">
              <a:solidFill>
                <a:schemeClr val="tx1"/>
              </a:solidFill>
              <a:ea typeface="Calibri" panose="020F0502020204030204" pitchFamily="34" charset="0"/>
            </a:endParaRPr>
          </a:p>
          <a:p>
            <a:pPr marL="742950" lvl="0" indent="-742950">
              <a:buFontTx/>
              <a:buAutoNum type="arabicPeriod"/>
            </a:pPr>
            <a:r>
              <a:rPr lang="ru-RU" sz="3200" dirty="0">
                <a:solidFill>
                  <a:schemeClr val="tx1"/>
                </a:solidFill>
              </a:rPr>
              <a:t>В </a:t>
            </a:r>
            <a:r>
              <a:rPr lang="ru-RU" sz="3200" dirty="0" err="1">
                <a:solidFill>
                  <a:schemeClr val="tx1"/>
                </a:solidFill>
              </a:rPr>
              <a:t>умовах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високої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конкуренції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smtClean="0">
                <a:solidFill>
                  <a:schemeClr val="tx1"/>
                </a:solidFill>
              </a:rPr>
              <a:t>,</a:t>
            </a:r>
            <a:r>
              <a:rPr lang="ru-RU" sz="3200" dirty="0" err="1" smtClean="0">
                <a:solidFill>
                  <a:schemeClr val="tx1"/>
                </a:solidFill>
              </a:rPr>
              <a:t>оскільки</a:t>
            </a:r>
            <a:r>
              <a:rPr lang="ru-RU" sz="3200" dirty="0" smtClean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випускники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</a:rPr>
              <a:t>цього</a:t>
            </a:r>
            <a:r>
              <a:rPr lang="ru-RU" sz="3200" dirty="0" smtClean="0">
                <a:solidFill>
                  <a:schemeClr val="tx1"/>
                </a:solidFill>
              </a:rPr>
              <a:t> </a:t>
            </a:r>
            <a:r>
              <a:rPr lang="ru-RU" sz="3200" dirty="0">
                <a:solidFill>
                  <a:schemeClr val="tx1"/>
                </a:solidFill>
              </a:rPr>
              <a:t>року </a:t>
            </a:r>
            <a:r>
              <a:rPr lang="ru-RU" sz="3200" dirty="0" err="1" smtClean="0">
                <a:solidFill>
                  <a:schemeClr val="tx1"/>
                </a:solidFill>
              </a:rPr>
              <a:t>складатимуть</a:t>
            </a:r>
            <a:r>
              <a:rPr lang="ru-RU" sz="3200" dirty="0" smtClean="0">
                <a:solidFill>
                  <a:schemeClr val="tx1"/>
                </a:solidFill>
              </a:rPr>
              <a:t> не </a:t>
            </a:r>
            <a:r>
              <a:rPr lang="ru-RU" sz="3200" dirty="0" err="1">
                <a:solidFill>
                  <a:schemeClr val="tx1"/>
                </a:solidFill>
              </a:rPr>
              <a:t>чотири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предмети</a:t>
            </a:r>
            <a:r>
              <a:rPr lang="ru-RU" sz="3200" dirty="0">
                <a:solidFill>
                  <a:schemeClr val="tx1"/>
                </a:solidFill>
              </a:rPr>
              <a:t>, а один, </a:t>
            </a:r>
            <a:r>
              <a:rPr lang="ru-RU" sz="3200" dirty="0" err="1" smtClean="0">
                <a:solidFill>
                  <a:schemeClr val="tx1"/>
                </a:solidFill>
              </a:rPr>
              <a:t>імовірно</a:t>
            </a:r>
            <a:r>
              <a:rPr lang="ru-RU" sz="3200" dirty="0" smtClean="0">
                <a:solidFill>
                  <a:schemeClr val="tx1"/>
                </a:solidFill>
              </a:rPr>
              <a:t>, </a:t>
            </a:r>
            <a:r>
              <a:rPr lang="ru-RU" sz="3200" dirty="0">
                <a:solidFill>
                  <a:schemeClr val="tx1"/>
                </a:solidFill>
              </a:rPr>
              <a:t>буде </a:t>
            </a:r>
            <a:r>
              <a:rPr lang="ru-RU" sz="3200" dirty="0" err="1">
                <a:solidFill>
                  <a:schemeClr val="tx1"/>
                </a:solidFill>
              </a:rPr>
              <a:t>багато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випускників</a:t>
            </a:r>
            <a:r>
              <a:rPr lang="ru-RU" sz="3200" dirty="0">
                <a:solidFill>
                  <a:schemeClr val="tx1"/>
                </a:solidFill>
              </a:rPr>
              <a:t> з </a:t>
            </a:r>
            <a:r>
              <a:rPr lang="ru-RU" sz="3200" dirty="0" err="1">
                <a:solidFill>
                  <a:schemeClr val="tx1"/>
                </a:solidFill>
              </a:rPr>
              <a:t>однаковими</a:t>
            </a:r>
            <a:r>
              <a:rPr lang="ru-RU" sz="3200" dirty="0">
                <a:solidFill>
                  <a:schemeClr val="tx1"/>
                </a:solidFill>
              </a:rPr>
              <a:t> балами. </a:t>
            </a:r>
            <a:endParaRPr lang="uk-UA" sz="3200" dirty="0">
              <a:solidFill>
                <a:schemeClr val="tx1"/>
              </a:solidFill>
              <a:ea typeface="Calibri" panose="020F0502020204030204" pitchFamily="34" charset="0"/>
            </a:endParaRPr>
          </a:p>
          <a:p>
            <a:pPr marL="742950" lvl="0" indent="-742950">
              <a:buFontTx/>
              <a:buAutoNum type="arabicPeriod"/>
            </a:pPr>
            <a:endParaRPr lang="ru-RU" sz="3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20120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8180" y="904772"/>
            <a:ext cx="10515600" cy="1013970"/>
          </a:xfrm>
        </p:spPr>
        <p:txBody>
          <a:bodyPr>
            <a:noAutofit/>
          </a:bodyPr>
          <a:lstStyle/>
          <a:p>
            <a:pPr algn="ctr" fontAlgn="base"/>
            <a:r>
              <a:rPr lang="ru-RU" sz="3200" b="0" i="0" dirty="0" smtClean="0">
                <a:solidFill>
                  <a:schemeClr val="accent2"/>
                </a:solidFill>
                <a:effectLst/>
                <a:latin typeface="Roboto"/>
              </a:rPr>
              <a:t>Як </a:t>
            </a:r>
            <a:r>
              <a:rPr lang="ru-RU" sz="3200" b="0" i="0" dirty="0" err="1" smtClean="0">
                <a:solidFill>
                  <a:schemeClr val="accent2"/>
                </a:solidFill>
                <a:effectLst/>
                <a:latin typeface="Roboto"/>
              </a:rPr>
              <a:t>написати</a:t>
            </a:r>
            <a:r>
              <a:rPr lang="ru-RU" sz="3200" b="0" i="0" dirty="0" smtClean="0">
                <a:solidFill>
                  <a:schemeClr val="accent2"/>
                </a:solidFill>
                <a:effectLst/>
                <a:latin typeface="Roboto"/>
              </a:rPr>
              <a:t> </a:t>
            </a:r>
            <a:r>
              <a:rPr lang="ru-RU" sz="3200" b="0" i="0" dirty="0" err="1" smtClean="0">
                <a:solidFill>
                  <a:schemeClr val="accent2"/>
                </a:solidFill>
                <a:effectLst/>
                <a:latin typeface="Roboto"/>
              </a:rPr>
              <a:t>ефективний</a:t>
            </a:r>
            <a:r>
              <a:rPr lang="ru-RU" sz="3200" b="0" i="0" dirty="0" smtClean="0">
                <a:solidFill>
                  <a:schemeClr val="accent2"/>
                </a:solidFill>
                <a:effectLst/>
                <a:latin typeface="Roboto"/>
              </a:rPr>
              <a:t> </a:t>
            </a:r>
            <a:r>
              <a:rPr lang="ru-RU" sz="3200" b="0" i="0" dirty="0" err="1" smtClean="0">
                <a:solidFill>
                  <a:schemeClr val="accent2"/>
                </a:solidFill>
                <a:effectLst/>
                <a:latin typeface="Roboto"/>
              </a:rPr>
              <a:t>мотиваційний</a:t>
            </a:r>
            <a:r>
              <a:rPr lang="ru-RU" sz="3200" b="0" i="0" dirty="0" smtClean="0">
                <a:solidFill>
                  <a:schemeClr val="accent2"/>
                </a:solidFill>
                <a:effectLst/>
                <a:latin typeface="Roboto"/>
              </a:rPr>
              <a:t> лист для </a:t>
            </a:r>
            <a:r>
              <a:rPr lang="ru-RU" sz="3200" b="0" i="0" dirty="0" err="1" smtClean="0">
                <a:solidFill>
                  <a:schemeClr val="accent2"/>
                </a:solidFill>
                <a:effectLst/>
                <a:latin typeface="Roboto"/>
              </a:rPr>
              <a:t>вступу</a:t>
            </a:r>
            <a:r>
              <a:rPr lang="ru-RU" sz="3200" b="0" i="0" dirty="0" smtClean="0">
                <a:solidFill>
                  <a:schemeClr val="accent2"/>
                </a:solidFill>
                <a:effectLst/>
                <a:latin typeface="Roboto"/>
              </a:rPr>
              <a:t> до закладу </a:t>
            </a:r>
            <a:r>
              <a:rPr lang="ru-RU" sz="3200" b="0" i="0" dirty="0" err="1" smtClean="0">
                <a:solidFill>
                  <a:schemeClr val="accent2"/>
                </a:solidFill>
                <a:effectLst/>
                <a:latin typeface="Roboto"/>
              </a:rPr>
              <a:t>фахової</a:t>
            </a:r>
            <a:r>
              <a:rPr lang="ru-RU" sz="3200" b="0" i="0" dirty="0" smtClean="0">
                <a:solidFill>
                  <a:schemeClr val="accent2"/>
                </a:solidFill>
                <a:effectLst/>
                <a:latin typeface="Roboto"/>
              </a:rPr>
              <a:t> </a:t>
            </a:r>
            <a:r>
              <a:rPr lang="ru-RU" sz="3200" b="0" i="0" dirty="0" err="1" smtClean="0">
                <a:solidFill>
                  <a:schemeClr val="accent2"/>
                </a:solidFill>
                <a:effectLst/>
                <a:latin typeface="Roboto"/>
              </a:rPr>
              <a:t>передвищої</a:t>
            </a:r>
            <a:r>
              <a:rPr lang="ru-RU" sz="3200" b="0" i="0" dirty="0" smtClean="0">
                <a:solidFill>
                  <a:schemeClr val="accent2"/>
                </a:solidFill>
                <a:effectLst/>
                <a:latin typeface="Roboto"/>
              </a:rPr>
              <a:t> </a:t>
            </a:r>
            <a:r>
              <a:rPr lang="ru-RU" sz="3200" b="0" i="0" dirty="0" err="1" smtClean="0">
                <a:solidFill>
                  <a:schemeClr val="accent2"/>
                </a:solidFill>
                <a:effectLst/>
                <a:latin typeface="Roboto"/>
              </a:rPr>
              <a:t>освіти</a:t>
            </a:r>
            <a:r>
              <a:rPr lang="ru-RU" sz="3200" b="0" i="0" dirty="0" smtClean="0">
                <a:solidFill>
                  <a:schemeClr val="accent2"/>
                </a:solidFill>
                <a:effectLst/>
                <a:latin typeface="Roboto"/>
              </a:rPr>
              <a:t>?</a:t>
            </a:r>
            <a:br>
              <a:rPr lang="ru-RU" sz="3200" b="0" i="0" dirty="0" smtClean="0">
                <a:solidFill>
                  <a:schemeClr val="accent2"/>
                </a:solidFill>
                <a:effectLst/>
                <a:latin typeface="Roboto"/>
              </a:rPr>
            </a:br>
            <a:endParaRPr lang="ru-RU" sz="3200" dirty="0">
              <a:solidFill>
                <a:schemeClr val="accent2"/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868180" y="1924105"/>
            <a:ext cx="10515600" cy="819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base"/>
            <a:r>
              <a:rPr lang="uk-UA" b="1" dirty="0" smtClean="0"/>
              <a:t>Мотиваційний лист  це </a:t>
            </a:r>
            <a:r>
              <a:rPr lang="uk-UA" b="1" i="1" dirty="0" smtClean="0"/>
              <a:t>НЕ</a:t>
            </a:r>
            <a:r>
              <a:rPr lang="uk-UA" b="1" dirty="0" smtClean="0"/>
              <a:t> резюме</a:t>
            </a:r>
            <a:endParaRPr lang="ru-RU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68180" y="2893102"/>
            <a:ext cx="4507041" cy="361262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uk-UA" sz="3200" dirty="0" smtClean="0">
                <a:solidFill>
                  <a:srgbClr val="00B0F0"/>
                </a:solidFill>
              </a:rPr>
              <a:t>У резюме</a:t>
            </a:r>
          </a:p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ми </a:t>
            </a:r>
            <a:r>
              <a:rPr lang="ru-RU" sz="3200" dirty="0" err="1" smtClean="0">
                <a:solidFill>
                  <a:schemeClr val="tx1"/>
                </a:solidFill>
              </a:rPr>
              <a:t>пишемо</a:t>
            </a:r>
            <a:r>
              <a:rPr lang="ru-RU" sz="3200" dirty="0" smtClean="0">
                <a:solidFill>
                  <a:schemeClr val="tx1"/>
                </a:solidFill>
              </a:rPr>
              <a:t>, де </a:t>
            </a:r>
            <a:r>
              <a:rPr lang="ru-RU" sz="3200" dirty="0" err="1" smtClean="0">
                <a:solidFill>
                  <a:schemeClr val="tx1"/>
                </a:solidFill>
              </a:rPr>
              <a:t>навчалися</a:t>
            </a:r>
            <a:r>
              <a:rPr lang="ru-RU" sz="3200" dirty="0" smtClean="0">
                <a:solidFill>
                  <a:schemeClr val="tx1"/>
                </a:solidFill>
              </a:rPr>
              <a:t>, </a:t>
            </a:r>
            <a:r>
              <a:rPr lang="ru-RU" sz="3200" dirty="0" err="1" smtClean="0">
                <a:solidFill>
                  <a:schemeClr val="tx1"/>
                </a:solidFill>
              </a:rPr>
              <a:t>працювали</a:t>
            </a:r>
            <a:r>
              <a:rPr lang="ru-RU" sz="3200" dirty="0" smtClean="0">
                <a:solidFill>
                  <a:schemeClr val="tx1"/>
                </a:solidFill>
              </a:rPr>
              <a:t>, </a:t>
            </a:r>
            <a:r>
              <a:rPr lang="ru-RU" sz="3200" dirty="0" err="1" smtClean="0">
                <a:solidFill>
                  <a:schemeClr val="tx1"/>
                </a:solidFill>
              </a:rPr>
              <a:t>які</a:t>
            </a:r>
            <a:r>
              <a:rPr lang="ru-RU" sz="3200" dirty="0" smtClean="0">
                <a:solidFill>
                  <a:schemeClr val="tx1"/>
                </a:solidFill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</a:rPr>
              <a:t>наші</a:t>
            </a:r>
            <a:r>
              <a:rPr lang="ru-RU" sz="3200" dirty="0" smtClean="0">
                <a:solidFill>
                  <a:schemeClr val="tx1"/>
                </a:solidFill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</a:rPr>
              <a:t>здобутки</a:t>
            </a:r>
            <a:r>
              <a:rPr lang="ru-RU" sz="3200" dirty="0" smtClean="0">
                <a:solidFill>
                  <a:schemeClr val="tx1"/>
                </a:solidFill>
              </a:rPr>
              <a:t>, </a:t>
            </a:r>
            <a:r>
              <a:rPr lang="ru-RU" sz="3200" dirty="0" err="1" smtClean="0">
                <a:solidFill>
                  <a:schemeClr val="tx1"/>
                </a:solidFill>
              </a:rPr>
              <a:t>особисті</a:t>
            </a:r>
            <a:r>
              <a:rPr lang="ru-RU" sz="3200" dirty="0" smtClean="0">
                <a:solidFill>
                  <a:schemeClr val="tx1"/>
                </a:solidFill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</a:rPr>
              <a:t>якості</a:t>
            </a:r>
            <a:r>
              <a:rPr lang="ru-RU" sz="3200" dirty="0" smtClean="0">
                <a:solidFill>
                  <a:schemeClr val="tx1"/>
                </a:solidFill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</a:rPr>
              <a:t>тощо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535711" y="2743200"/>
            <a:ext cx="4991725" cy="361262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 smtClean="0">
                <a:solidFill>
                  <a:srgbClr val="00B0F0"/>
                </a:solidFill>
              </a:rPr>
              <a:t>У мотиваційному листі</a:t>
            </a:r>
          </a:p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ми </a:t>
            </a:r>
            <a:r>
              <a:rPr lang="ru-RU" sz="3200" dirty="0" err="1" smtClean="0">
                <a:solidFill>
                  <a:schemeClr val="tx1"/>
                </a:solidFill>
              </a:rPr>
              <a:t>викладаємо</a:t>
            </a:r>
            <a:r>
              <a:rPr lang="ru-RU" sz="3200" dirty="0" smtClean="0">
                <a:solidFill>
                  <a:schemeClr val="tx1"/>
                </a:solidFill>
              </a:rPr>
              <a:t> думки у </a:t>
            </a:r>
            <a:r>
              <a:rPr lang="ru-RU" sz="3200" dirty="0" err="1" smtClean="0">
                <a:solidFill>
                  <a:schemeClr val="tx1"/>
                </a:solidFill>
              </a:rPr>
              <a:t>форматі</a:t>
            </a:r>
            <a:r>
              <a:rPr lang="ru-RU" sz="3200" dirty="0" smtClean="0">
                <a:solidFill>
                  <a:schemeClr val="tx1"/>
                </a:solidFill>
              </a:rPr>
              <a:t> ЕСЕ ‒ </a:t>
            </a:r>
            <a:r>
              <a:rPr lang="ru-RU" sz="3200" dirty="0" err="1" smtClean="0">
                <a:solidFill>
                  <a:schemeClr val="tx1"/>
                </a:solidFill>
              </a:rPr>
              <a:t>особистий</a:t>
            </a:r>
            <a:r>
              <a:rPr lang="ru-RU" sz="3200" dirty="0" smtClean="0">
                <a:solidFill>
                  <a:schemeClr val="tx1"/>
                </a:solidFill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</a:rPr>
              <a:t>життєвий</a:t>
            </a:r>
            <a:r>
              <a:rPr lang="ru-RU" sz="3200" dirty="0" smtClean="0">
                <a:solidFill>
                  <a:schemeClr val="tx1"/>
                </a:solidFill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</a:rPr>
              <a:t>досвід</a:t>
            </a:r>
            <a:r>
              <a:rPr lang="ru-RU" sz="3200" dirty="0" smtClean="0">
                <a:solidFill>
                  <a:schemeClr val="tx1"/>
                </a:solidFill>
              </a:rPr>
              <a:t>, </a:t>
            </a:r>
            <a:r>
              <a:rPr lang="ru-RU" sz="3200" dirty="0" err="1" smtClean="0">
                <a:solidFill>
                  <a:schemeClr val="tx1"/>
                </a:solidFill>
              </a:rPr>
              <a:t>переконання</a:t>
            </a:r>
            <a:r>
              <a:rPr lang="ru-RU" sz="3200" dirty="0" smtClean="0">
                <a:solidFill>
                  <a:schemeClr val="tx1"/>
                </a:solidFill>
              </a:rPr>
              <a:t>, </a:t>
            </a:r>
            <a:r>
              <a:rPr lang="ru-RU" sz="3200" dirty="0" err="1" smtClean="0">
                <a:solidFill>
                  <a:schemeClr val="tx1"/>
                </a:solidFill>
              </a:rPr>
              <a:t>цінності</a:t>
            </a:r>
            <a:r>
              <a:rPr lang="ru-RU" sz="3200" dirty="0" smtClean="0">
                <a:solidFill>
                  <a:schemeClr val="tx1"/>
                </a:solidFill>
              </a:rPr>
              <a:t>, </a:t>
            </a:r>
            <a:r>
              <a:rPr lang="ru-RU" sz="3200" dirty="0" err="1" smtClean="0">
                <a:solidFill>
                  <a:schemeClr val="tx1"/>
                </a:solidFill>
              </a:rPr>
              <a:t>світогляд</a:t>
            </a:r>
            <a:endParaRPr lang="ru-RU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92537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8180" y="904772"/>
            <a:ext cx="10515600" cy="1013970"/>
          </a:xfrm>
        </p:spPr>
        <p:txBody>
          <a:bodyPr>
            <a:noAutofit/>
          </a:bodyPr>
          <a:lstStyle/>
          <a:p>
            <a:pPr algn="ctr" fontAlgn="base"/>
            <a:r>
              <a:rPr lang="ru-RU" sz="3200" b="0" i="0" dirty="0" smtClean="0">
                <a:solidFill>
                  <a:schemeClr val="accent2"/>
                </a:solidFill>
                <a:effectLst/>
                <a:latin typeface="Roboto"/>
              </a:rPr>
              <a:t>Як </a:t>
            </a:r>
            <a:r>
              <a:rPr lang="ru-RU" sz="3200" b="0" i="0" dirty="0" err="1" smtClean="0">
                <a:solidFill>
                  <a:schemeClr val="accent2"/>
                </a:solidFill>
                <a:effectLst/>
                <a:latin typeface="Roboto"/>
              </a:rPr>
              <a:t>написати</a:t>
            </a:r>
            <a:r>
              <a:rPr lang="ru-RU" sz="3200" b="0" i="0" dirty="0" smtClean="0">
                <a:solidFill>
                  <a:schemeClr val="accent2"/>
                </a:solidFill>
                <a:effectLst/>
                <a:latin typeface="Roboto"/>
              </a:rPr>
              <a:t> </a:t>
            </a:r>
            <a:r>
              <a:rPr lang="ru-RU" sz="3200" b="0" i="0" dirty="0" err="1" smtClean="0">
                <a:solidFill>
                  <a:schemeClr val="accent2"/>
                </a:solidFill>
                <a:effectLst/>
                <a:latin typeface="Roboto"/>
              </a:rPr>
              <a:t>ефективний</a:t>
            </a:r>
            <a:r>
              <a:rPr lang="ru-RU" sz="3200" b="0" i="0" dirty="0" smtClean="0">
                <a:solidFill>
                  <a:schemeClr val="accent2"/>
                </a:solidFill>
                <a:effectLst/>
                <a:latin typeface="Roboto"/>
              </a:rPr>
              <a:t> </a:t>
            </a:r>
            <a:r>
              <a:rPr lang="ru-RU" sz="3200" b="0" i="0" dirty="0" err="1" smtClean="0">
                <a:solidFill>
                  <a:schemeClr val="accent2"/>
                </a:solidFill>
                <a:effectLst/>
                <a:latin typeface="Roboto"/>
              </a:rPr>
              <a:t>мотиваційний</a:t>
            </a:r>
            <a:r>
              <a:rPr lang="ru-RU" sz="3200" b="0" i="0" dirty="0" smtClean="0">
                <a:solidFill>
                  <a:schemeClr val="accent2"/>
                </a:solidFill>
                <a:effectLst/>
                <a:latin typeface="Roboto"/>
              </a:rPr>
              <a:t> лист для </a:t>
            </a:r>
            <a:r>
              <a:rPr lang="ru-RU" sz="3200" b="0" i="0" dirty="0" err="1" smtClean="0">
                <a:solidFill>
                  <a:schemeClr val="accent2"/>
                </a:solidFill>
                <a:effectLst/>
                <a:latin typeface="Roboto"/>
              </a:rPr>
              <a:t>вступу</a:t>
            </a:r>
            <a:r>
              <a:rPr lang="ru-RU" sz="3200" b="0" i="0" dirty="0" smtClean="0">
                <a:solidFill>
                  <a:schemeClr val="accent2"/>
                </a:solidFill>
                <a:effectLst/>
                <a:latin typeface="Roboto"/>
              </a:rPr>
              <a:t> до закладу </a:t>
            </a:r>
            <a:r>
              <a:rPr lang="ru-RU" sz="3200" b="0" i="0" dirty="0" err="1" smtClean="0">
                <a:solidFill>
                  <a:schemeClr val="accent2"/>
                </a:solidFill>
                <a:effectLst/>
                <a:latin typeface="Roboto"/>
              </a:rPr>
              <a:t>фахової</a:t>
            </a:r>
            <a:r>
              <a:rPr lang="ru-RU" sz="3200" b="0" i="0" dirty="0" smtClean="0">
                <a:solidFill>
                  <a:schemeClr val="accent2"/>
                </a:solidFill>
                <a:effectLst/>
                <a:latin typeface="Roboto"/>
              </a:rPr>
              <a:t> </a:t>
            </a:r>
            <a:r>
              <a:rPr lang="ru-RU" sz="3200" b="0" i="0" dirty="0" err="1" smtClean="0">
                <a:solidFill>
                  <a:schemeClr val="accent2"/>
                </a:solidFill>
                <a:effectLst/>
                <a:latin typeface="Roboto"/>
              </a:rPr>
              <a:t>передвищої</a:t>
            </a:r>
            <a:r>
              <a:rPr lang="ru-RU" sz="3200" b="0" i="0" dirty="0" smtClean="0">
                <a:solidFill>
                  <a:schemeClr val="accent2"/>
                </a:solidFill>
                <a:effectLst/>
                <a:latin typeface="Roboto"/>
              </a:rPr>
              <a:t> </a:t>
            </a:r>
            <a:r>
              <a:rPr lang="ru-RU" sz="3200" b="0" i="0" dirty="0" err="1" smtClean="0">
                <a:solidFill>
                  <a:schemeClr val="accent2"/>
                </a:solidFill>
                <a:effectLst/>
                <a:latin typeface="Roboto"/>
              </a:rPr>
              <a:t>освіти</a:t>
            </a:r>
            <a:r>
              <a:rPr lang="ru-RU" sz="3200" b="0" i="0" dirty="0" smtClean="0">
                <a:solidFill>
                  <a:schemeClr val="accent2"/>
                </a:solidFill>
                <a:effectLst/>
                <a:latin typeface="Roboto"/>
              </a:rPr>
              <a:t>?</a:t>
            </a:r>
            <a:br>
              <a:rPr lang="ru-RU" sz="3200" b="0" i="0" dirty="0" smtClean="0">
                <a:solidFill>
                  <a:schemeClr val="accent2"/>
                </a:solidFill>
                <a:effectLst/>
                <a:latin typeface="Roboto"/>
              </a:rPr>
            </a:br>
            <a:endParaRPr lang="ru-RU" sz="3200" dirty="0">
              <a:solidFill>
                <a:schemeClr val="accent2"/>
              </a:solidFill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868180" y="2323474"/>
            <a:ext cx="3583899" cy="2818151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uk-UA" sz="3200" dirty="0" smtClean="0">
                <a:solidFill>
                  <a:srgbClr val="00B0F0"/>
                </a:solidFill>
              </a:rPr>
              <a:t>Я розумію</a:t>
            </a:r>
            <a:r>
              <a:rPr lang="uk-UA" sz="3200" dirty="0" smtClean="0">
                <a:solidFill>
                  <a:schemeClr val="tx1"/>
                </a:solidFill>
              </a:rPr>
              <a:t>, чому  обираю цю спеціальність, </a:t>
            </a:r>
            <a:r>
              <a:rPr lang="uk-UA" sz="3200" dirty="0" smtClean="0">
                <a:solidFill>
                  <a:schemeClr val="tx1"/>
                </a:solidFill>
              </a:rPr>
              <a:t>освітньо-професійну </a:t>
            </a:r>
            <a:r>
              <a:rPr lang="uk-UA" sz="3200" dirty="0" smtClean="0">
                <a:solidFill>
                  <a:schemeClr val="tx1"/>
                </a:solidFill>
              </a:rPr>
              <a:t>програму?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379002" y="2323473"/>
            <a:ext cx="3672590" cy="2818151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uk-UA" sz="3200" dirty="0" smtClean="0">
                <a:solidFill>
                  <a:srgbClr val="00B0F0"/>
                </a:solidFill>
              </a:rPr>
              <a:t>Я усвідомлюю</a:t>
            </a:r>
            <a:r>
              <a:rPr lang="uk-UA" sz="3200" dirty="0" smtClean="0">
                <a:solidFill>
                  <a:schemeClr val="tx1"/>
                </a:solidFill>
              </a:rPr>
              <a:t>, чому обираю цей заклад освіти?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978515" y="2323472"/>
            <a:ext cx="3583899" cy="2818151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uk-UA" sz="3200" dirty="0" smtClean="0">
                <a:solidFill>
                  <a:srgbClr val="00B0F0"/>
                </a:solidFill>
              </a:rPr>
              <a:t>Я маю </a:t>
            </a:r>
            <a:r>
              <a:rPr lang="uk-UA" sz="3200" dirty="0" smtClean="0">
                <a:solidFill>
                  <a:schemeClr val="tx1"/>
                </a:solidFill>
              </a:rPr>
              <a:t>конкретні цілі?</a:t>
            </a:r>
          </a:p>
          <a:p>
            <a:pPr algn="ctr"/>
            <a:r>
              <a:rPr lang="uk-UA" sz="3200" dirty="0" smtClean="0">
                <a:solidFill>
                  <a:srgbClr val="00B0F0"/>
                </a:solidFill>
              </a:rPr>
              <a:t>Знаю</a:t>
            </a:r>
            <a:r>
              <a:rPr lang="uk-UA" sz="3200" dirty="0" smtClean="0">
                <a:solidFill>
                  <a:schemeClr val="tx1"/>
                </a:solidFill>
              </a:rPr>
              <a:t>, чого очікую від навчання?</a:t>
            </a:r>
            <a:endParaRPr lang="ru-RU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0775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150" y="395106"/>
            <a:ext cx="10515600" cy="1013970"/>
          </a:xfrm>
        </p:spPr>
        <p:txBody>
          <a:bodyPr>
            <a:noAutofit/>
          </a:bodyPr>
          <a:lstStyle/>
          <a:p>
            <a:pPr algn="ctr" fontAlgn="base"/>
            <a:r>
              <a:rPr lang="ru-RU" sz="3200" b="0" i="0" dirty="0" smtClean="0">
                <a:solidFill>
                  <a:schemeClr val="accent2"/>
                </a:solidFill>
                <a:effectLst/>
                <a:latin typeface="Roboto"/>
              </a:rPr>
              <a:t>ПІДГОТОВКА ДО</a:t>
            </a:r>
            <a:br>
              <a:rPr lang="ru-RU" sz="3200" b="0" i="0" dirty="0" smtClean="0">
                <a:solidFill>
                  <a:schemeClr val="accent2"/>
                </a:solidFill>
                <a:effectLst/>
                <a:latin typeface="Roboto"/>
              </a:rPr>
            </a:br>
            <a:r>
              <a:rPr lang="ru-RU" sz="3200" b="0" i="0" dirty="0" smtClean="0">
                <a:solidFill>
                  <a:schemeClr val="accent2"/>
                </a:solidFill>
                <a:effectLst/>
                <a:latin typeface="Roboto"/>
              </a:rPr>
              <a:t>НАПИСАННЯ МОТИВАЦІЙНОГО ЛИСТА</a:t>
            </a:r>
            <a:endParaRPr lang="ru-RU" sz="3200" dirty="0">
              <a:solidFill>
                <a:schemeClr val="accent2"/>
              </a:solidFill>
            </a:endParaRPr>
          </a:p>
        </p:txBody>
      </p:sp>
      <p:pic>
        <p:nvPicPr>
          <p:cNvPr id="6" name="Picture 2" descr="https://static.ngs.ru/news/preview/0e70ea56037b07d642f731a9b19fbf3c0d79885e_800_640_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66" y="2503356"/>
            <a:ext cx="4449476" cy="4092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111647" y="1873771"/>
            <a:ext cx="6720590" cy="47219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 err="1" smtClean="0"/>
              <a:t>пізнаємо</a:t>
            </a:r>
            <a:r>
              <a:rPr lang="ru-RU" sz="2400" b="1" dirty="0" smtClean="0"/>
              <a:t> себе</a:t>
            </a:r>
          </a:p>
          <a:p>
            <a:endParaRPr lang="ru-RU" sz="24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400" b="1" dirty="0" smtClean="0">
                <a:effectLst/>
                <a:ea typeface="Calibri" panose="020F0502020204030204" pitchFamily="34" charset="0"/>
              </a:rPr>
              <a:t>аналізуємо організацію </a:t>
            </a:r>
            <a:r>
              <a:rPr lang="uk-UA" sz="2400" b="1" dirty="0" smtClean="0">
                <a:effectLst/>
                <a:ea typeface="Calibri" panose="020F0502020204030204" pitchFamily="34" charset="0"/>
              </a:rPr>
              <a:t>коледжу</a:t>
            </a:r>
            <a:endParaRPr lang="uk-UA" sz="2400" b="1" dirty="0" smtClean="0">
              <a:effectLst/>
              <a:ea typeface="Calibri" panose="020F0502020204030204" pitchFamily="34" charset="0"/>
            </a:endParaRPr>
          </a:p>
          <a:p>
            <a:endParaRPr lang="uk-UA" sz="2400" b="1" dirty="0" smtClean="0">
              <a:effectLst/>
              <a:ea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400" b="1" dirty="0" smtClean="0">
                <a:effectLst/>
                <a:ea typeface="Calibri" panose="020F0502020204030204" pitchFamily="34" charset="0"/>
              </a:rPr>
              <a:t>аналізуємо кореляцію наших цілей з можливостями </a:t>
            </a:r>
            <a:r>
              <a:rPr lang="uk-UA" sz="2400" b="1" dirty="0" smtClean="0">
                <a:effectLst/>
                <a:ea typeface="Calibri" panose="020F0502020204030204" pitchFamily="34" charset="0"/>
              </a:rPr>
              <a:t>коледжу</a:t>
            </a:r>
            <a:endParaRPr lang="uk-UA" sz="2400" b="1" dirty="0" smtClean="0">
              <a:effectLst/>
              <a:ea typeface="Calibri" panose="020F0502020204030204" pitchFamily="34" charset="0"/>
            </a:endParaRPr>
          </a:p>
          <a:p>
            <a:endParaRPr lang="uk-UA" sz="2400" b="1" dirty="0" smtClean="0">
              <a:effectLst/>
              <a:ea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 err="1" smtClean="0"/>
              <a:t>аналізуємо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можливості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презентації</a:t>
            </a:r>
            <a:r>
              <a:rPr lang="ru-RU" sz="2400" b="1" dirty="0" smtClean="0"/>
              <a:t> себе</a:t>
            </a:r>
          </a:p>
          <a:p>
            <a:endParaRPr lang="ru-RU" sz="24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 err="1" smtClean="0"/>
              <a:t>пам’ятаємо</a:t>
            </a:r>
            <a:r>
              <a:rPr lang="ru-RU" sz="2400" b="1" dirty="0" smtClean="0"/>
              <a:t>, </a:t>
            </a:r>
            <a:r>
              <a:rPr lang="ru-RU" sz="2400" b="1" dirty="0" err="1" smtClean="0"/>
              <a:t>що</a:t>
            </a:r>
            <a:r>
              <a:rPr lang="ru-RU" sz="2400" b="1" dirty="0" smtClean="0"/>
              <a:t>, </a:t>
            </a:r>
            <a:r>
              <a:rPr lang="ru-RU" sz="2400" b="1" dirty="0" err="1" smtClean="0"/>
              <a:t>незважаючи</a:t>
            </a:r>
            <a:r>
              <a:rPr lang="ru-RU" sz="2400" b="1" dirty="0" smtClean="0"/>
              <a:t> на </a:t>
            </a:r>
            <a:r>
              <a:rPr lang="ru-RU" sz="2400" b="1" dirty="0" err="1" smtClean="0"/>
              <a:t>тривалий</a:t>
            </a:r>
            <a:r>
              <a:rPr lang="ru-RU" sz="2400" b="1" dirty="0" smtClean="0"/>
              <a:t> час </a:t>
            </a:r>
            <a:r>
              <a:rPr lang="ru-RU" sz="2400" b="1" dirty="0" err="1" smtClean="0"/>
              <a:t>підготовки</a:t>
            </a:r>
            <a:r>
              <a:rPr lang="ru-RU" sz="2400" b="1" dirty="0" smtClean="0"/>
              <a:t> до </a:t>
            </a:r>
            <a:r>
              <a:rPr lang="ru-RU" sz="2400" b="1" dirty="0" err="1" smtClean="0"/>
              <a:t>написання</a:t>
            </a:r>
            <a:r>
              <a:rPr lang="ru-RU" sz="2400" b="1" dirty="0" smtClean="0"/>
              <a:t>,  </a:t>
            </a:r>
            <a:r>
              <a:rPr lang="ru-RU" sz="2400" b="1" dirty="0" err="1" smtClean="0"/>
              <a:t>мотиваційний</a:t>
            </a:r>
            <a:r>
              <a:rPr lang="ru-RU" sz="2400" b="1" dirty="0" smtClean="0"/>
              <a:t> лист повинен бути коротким, </a:t>
            </a:r>
            <a:r>
              <a:rPr lang="ru-RU" sz="2400" b="1" dirty="0" err="1" smtClean="0"/>
              <a:t>зрозумілим</a:t>
            </a:r>
            <a:r>
              <a:rPr lang="ru-RU" sz="2400" b="1" dirty="0" smtClean="0"/>
              <a:t> та легким для </a:t>
            </a:r>
            <a:r>
              <a:rPr lang="ru-RU" sz="2400" b="1" dirty="0" err="1" smtClean="0"/>
              <a:t>читання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276874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150" y="134912"/>
            <a:ext cx="10515600" cy="779489"/>
          </a:xfrm>
        </p:spPr>
        <p:txBody>
          <a:bodyPr>
            <a:noAutofit/>
          </a:bodyPr>
          <a:lstStyle/>
          <a:p>
            <a:pPr algn="ctr" fontAlgn="base"/>
            <a:r>
              <a:rPr lang="ru-RU" sz="3200" b="0" i="0" dirty="0" smtClean="0">
                <a:solidFill>
                  <a:schemeClr val="accent2"/>
                </a:solidFill>
                <a:effectLst/>
                <a:latin typeface="Roboto"/>
              </a:rPr>
              <a:t>НА ЩО ВАРТО ЗВЕРНУТИ УВАГУ?</a:t>
            </a:r>
            <a:endParaRPr lang="ru-RU" sz="3200" dirty="0">
              <a:solidFill>
                <a:schemeClr val="accent2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781205" y="1169233"/>
            <a:ext cx="6016053" cy="5688767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400" b="1" dirty="0" smtClean="0"/>
              <a:t>стиль викладу</a:t>
            </a:r>
            <a:endParaRPr lang="ru-RU" sz="2400" b="1" dirty="0" smtClean="0"/>
          </a:p>
          <a:p>
            <a:endParaRPr lang="ru-RU" sz="24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400" b="1" dirty="0" smtClean="0">
                <a:effectLst/>
                <a:ea typeface="Calibri" panose="020F0502020204030204" pitchFamily="34" charset="0"/>
              </a:rPr>
              <a:t>лаконічність</a:t>
            </a:r>
          </a:p>
          <a:p>
            <a:endParaRPr lang="uk-UA" sz="2400" b="1" dirty="0" smtClean="0">
              <a:effectLst/>
              <a:ea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 err="1" smtClean="0"/>
              <a:t>аргументація</a:t>
            </a:r>
            <a:endParaRPr lang="ru-RU" sz="2400" b="1" dirty="0" smtClean="0"/>
          </a:p>
          <a:p>
            <a:endParaRPr lang="ru-RU" sz="24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 err="1" smtClean="0"/>
              <a:t>цитування</a:t>
            </a:r>
            <a:r>
              <a:rPr lang="ru-RU" sz="2400" b="1" dirty="0" smtClean="0">
                <a:solidFill>
                  <a:schemeClr val="accent2"/>
                </a:solidFill>
              </a:rPr>
              <a:t>???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uk-UA" sz="2400" b="1" dirty="0">
              <a:solidFill>
                <a:srgbClr val="FF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400" b="1" dirty="0" smtClean="0">
                <a:solidFill>
                  <a:schemeClr val="tx1"/>
                </a:solidFill>
              </a:rPr>
              <a:t>доброчесність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uk-UA" sz="2400" b="1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400" b="1" dirty="0" smtClean="0">
                <a:solidFill>
                  <a:schemeClr val="tx1"/>
                </a:solidFill>
              </a:rPr>
              <a:t>відсутність </a:t>
            </a:r>
            <a:r>
              <a:rPr lang="uk-UA" sz="2400" b="1" dirty="0" err="1" smtClean="0">
                <a:solidFill>
                  <a:schemeClr val="tx1"/>
                </a:solidFill>
              </a:rPr>
              <a:t>мовних</a:t>
            </a:r>
            <a:r>
              <a:rPr lang="uk-UA" sz="2400" b="1" dirty="0" smtClean="0">
                <a:solidFill>
                  <a:schemeClr val="tx1"/>
                </a:solidFill>
              </a:rPr>
              <a:t> штампів, елементів розмовного мовлення</a:t>
            </a:r>
            <a:endParaRPr lang="ru-RU" sz="2400" b="1" dirty="0" smtClean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uk-UA" sz="2400" b="1" dirty="0" smtClean="0">
              <a:solidFill>
                <a:srgbClr val="FF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400" b="1" dirty="0" smtClean="0">
                <a:solidFill>
                  <a:schemeClr val="tx1"/>
                </a:solidFill>
              </a:rPr>
              <a:t>відсутність помилок</a:t>
            </a:r>
          </a:p>
          <a:p>
            <a:endParaRPr lang="uk-UA" sz="2400" b="1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400" b="1" dirty="0" smtClean="0">
                <a:solidFill>
                  <a:schemeClr val="tx1"/>
                </a:solidFill>
              </a:rPr>
              <a:t>короткі речення</a:t>
            </a:r>
            <a:endParaRPr lang="uk-UA" sz="2400" b="1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400" b="1" dirty="0">
              <a:solidFill>
                <a:srgbClr val="FF0000"/>
              </a:solidFill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 flipV="1">
            <a:off x="7000406" y="2735703"/>
            <a:ext cx="0" cy="4197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4098" name="Picture 2" descr="До уваги батьків та учнів! – Школа №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3591" y="2593298"/>
            <a:ext cx="3475511" cy="2166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7849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150" y="395106"/>
            <a:ext cx="10515600" cy="1013970"/>
          </a:xfrm>
        </p:spPr>
        <p:txBody>
          <a:bodyPr>
            <a:noAutofit/>
          </a:bodyPr>
          <a:lstStyle/>
          <a:p>
            <a:pPr algn="ctr" fontAlgn="base"/>
            <a:r>
              <a:rPr lang="ru-RU" sz="3200" b="0" i="0" dirty="0" smtClean="0">
                <a:solidFill>
                  <a:schemeClr val="accent2"/>
                </a:solidFill>
                <a:effectLst/>
                <a:latin typeface="Roboto"/>
              </a:rPr>
              <a:t>КРИТЕРІЇ ОЦІНЮВАННЯ МОТИВАЦІЙНОГО ЛИСТА</a:t>
            </a:r>
            <a:endParaRPr lang="ru-RU" sz="3200" dirty="0">
              <a:solidFill>
                <a:schemeClr val="accent2"/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231691" y="1279526"/>
            <a:ext cx="9878518" cy="6242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base"/>
            <a:r>
              <a:rPr lang="ru-RU" sz="2400" i="1" dirty="0" err="1" smtClean="0">
                <a:latin typeface="+mn-lt"/>
              </a:rPr>
              <a:t>деталізовані</a:t>
            </a:r>
            <a:r>
              <a:rPr lang="ru-RU" sz="2400" i="1" dirty="0" smtClean="0">
                <a:latin typeface="+mn-lt"/>
              </a:rPr>
              <a:t> </a:t>
            </a:r>
            <a:r>
              <a:rPr lang="ru-RU" sz="2400" i="1" dirty="0" err="1" smtClean="0">
                <a:latin typeface="+mn-lt"/>
              </a:rPr>
              <a:t>критерії</a:t>
            </a:r>
            <a:r>
              <a:rPr lang="ru-RU" sz="2400" i="1" dirty="0" smtClean="0">
                <a:latin typeface="+mn-lt"/>
              </a:rPr>
              <a:t> </a:t>
            </a:r>
            <a:r>
              <a:rPr lang="ru-RU" sz="2400" i="1" dirty="0" err="1" smtClean="0">
                <a:latin typeface="+mn-lt"/>
              </a:rPr>
              <a:t>оприлюднюють</a:t>
            </a:r>
            <a:r>
              <a:rPr lang="ru-RU" sz="2400" i="1" dirty="0" smtClean="0">
                <a:latin typeface="+mn-lt"/>
              </a:rPr>
              <a:t> на сайтах </a:t>
            </a:r>
            <a:r>
              <a:rPr lang="ru-RU" sz="2400" i="1" dirty="0" smtClean="0">
                <a:latin typeface="+mn-lt"/>
              </a:rPr>
              <a:t>ЗФПО</a:t>
            </a:r>
            <a:r>
              <a:rPr lang="ru-RU" sz="2400" i="1" dirty="0" smtClean="0">
                <a:latin typeface="+mn-lt"/>
              </a:rPr>
              <a:t>, але, </a:t>
            </a:r>
            <a:r>
              <a:rPr lang="ru-RU" sz="2400" i="1" dirty="0" err="1" smtClean="0">
                <a:latin typeface="+mn-lt"/>
              </a:rPr>
              <a:t>узагальнюючи</a:t>
            </a:r>
            <a:r>
              <a:rPr lang="ru-RU" sz="2400" i="1" dirty="0" smtClean="0">
                <a:latin typeface="+mn-lt"/>
              </a:rPr>
              <a:t>, </a:t>
            </a:r>
            <a:r>
              <a:rPr lang="ru-RU" sz="2400" i="1" dirty="0" err="1" smtClean="0">
                <a:solidFill>
                  <a:schemeClr val="accent2"/>
                </a:solidFill>
                <a:latin typeface="+mn-lt"/>
              </a:rPr>
              <a:t>їх</a:t>
            </a:r>
            <a:r>
              <a:rPr lang="ru-RU" sz="2400" i="1" dirty="0" smtClean="0">
                <a:solidFill>
                  <a:schemeClr val="accent2"/>
                </a:solidFill>
                <a:latin typeface="+mn-lt"/>
              </a:rPr>
              <a:t> </a:t>
            </a:r>
            <a:r>
              <a:rPr lang="ru-RU" sz="2400" i="1" dirty="0" err="1" smtClean="0">
                <a:solidFill>
                  <a:schemeClr val="accent2"/>
                </a:solidFill>
                <a:latin typeface="+mn-lt"/>
              </a:rPr>
              <a:t>можна</a:t>
            </a:r>
            <a:r>
              <a:rPr lang="ru-RU" sz="2400" i="1" dirty="0" smtClean="0">
                <a:solidFill>
                  <a:schemeClr val="accent2"/>
                </a:solidFill>
                <a:latin typeface="+mn-lt"/>
              </a:rPr>
              <a:t> </a:t>
            </a:r>
            <a:r>
              <a:rPr lang="ru-RU" sz="2400" i="1" dirty="0" err="1" smtClean="0">
                <a:solidFill>
                  <a:schemeClr val="accent2"/>
                </a:solidFill>
                <a:latin typeface="+mn-lt"/>
              </a:rPr>
              <a:t>окреслити</a:t>
            </a:r>
            <a:r>
              <a:rPr lang="ru-RU" sz="2400" i="1" dirty="0" smtClean="0">
                <a:solidFill>
                  <a:schemeClr val="accent2"/>
                </a:solidFill>
                <a:latin typeface="+mn-lt"/>
              </a:rPr>
              <a:t> </a:t>
            </a:r>
            <a:r>
              <a:rPr lang="ru-RU" sz="2400" i="1" dirty="0" err="1" smtClean="0">
                <a:solidFill>
                  <a:schemeClr val="accent2"/>
                </a:solidFill>
                <a:latin typeface="+mn-lt"/>
              </a:rPr>
              <a:t>шістьма</a:t>
            </a:r>
            <a:r>
              <a:rPr lang="ru-RU" sz="2400" i="1" dirty="0" smtClean="0">
                <a:solidFill>
                  <a:schemeClr val="accent2"/>
                </a:solidFill>
                <a:latin typeface="+mn-lt"/>
              </a:rPr>
              <a:t> </a:t>
            </a:r>
            <a:r>
              <a:rPr lang="ru-RU" sz="2400" i="1" dirty="0" err="1" smtClean="0">
                <a:solidFill>
                  <a:schemeClr val="accent2"/>
                </a:solidFill>
                <a:latin typeface="+mn-lt"/>
              </a:rPr>
              <a:t>позиціями</a:t>
            </a:r>
            <a:endParaRPr lang="ru-RU" sz="2400" i="1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569625" y="2293495"/>
            <a:ext cx="3372787" cy="1454046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>
                <a:solidFill>
                  <a:schemeClr val="accent2"/>
                </a:solidFill>
              </a:rPr>
              <a:t>1</a:t>
            </a:r>
            <a:endParaRPr lang="uk-UA" sz="2800" dirty="0" smtClean="0">
              <a:solidFill>
                <a:srgbClr val="000000"/>
              </a:solidFill>
            </a:endParaRPr>
          </a:p>
          <a:p>
            <a:pPr algn="ctr"/>
            <a:r>
              <a:rPr lang="uk-UA" sz="2800" dirty="0" smtClean="0">
                <a:solidFill>
                  <a:srgbClr val="000000"/>
                </a:solidFill>
              </a:rPr>
              <a:t>логіка </a:t>
            </a:r>
            <a:r>
              <a:rPr lang="uk-UA" sz="2800" dirty="0">
                <a:solidFill>
                  <a:srgbClr val="000000"/>
                </a:solidFill>
              </a:rPr>
              <a:t>викладення думок</a:t>
            </a:r>
            <a:endParaRPr lang="ru-RU" sz="2800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89546" y="4736890"/>
            <a:ext cx="3162925" cy="1454046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accent2"/>
                </a:solidFill>
              </a:rPr>
              <a:t>2</a:t>
            </a:r>
          </a:p>
          <a:p>
            <a:pPr algn="ctr"/>
            <a:r>
              <a:rPr lang="uk-UA" sz="2800" dirty="0" smtClean="0">
                <a:solidFill>
                  <a:srgbClr val="000000"/>
                </a:solidFill>
              </a:rPr>
              <a:t>структурованість листа</a:t>
            </a:r>
            <a:endParaRPr lang="ru-RU" sz="280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762530" y="2293495"/>
            <a:ext cx="3957404" cy="1454046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>
                <a:solidFill>
                  <a:schemeClr val="accent2"/>
                </a:solidFill>
              </a:rPr>
              <a:t>3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endParaRPr lang="uk-UA" sz="2800" dirty="0" smtClean="0">
              <a:solidFill>
                <a:srgbClr val="000000"/>
              </a:solidFill>
            </a:endParaRPr>
          </a:p>
          <a:p>
            <a:pPr algn="ctr"/>
            <a:r>
              <a:rPr lang="uk-UA" sz="2800" dirty="0" smtClean="0">
                <a:solidFill>
                  <a:srgbClr val="000000"/>
                </a:solidFill>
              </a:rPr>
              <a:t>змістовність </a:t>
            </a:r>
          </a:p>
          <a:p>
            <a:pPr algn="ctr"/>
            <a:r>
              <a:rPr lang="uk-UA" sz="2800" dirty="0" smtClean="0">
                <a:solidFill>
                  <a:srgbClr val="000000"/>
                </a:solidFill>
              </a:rPr>
              <a:t>наведених аргументів</a:t>
            </a:r>
            <a:endParaRPr lang="ru-RU" sz="2800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852471" y="4736890"/>
            <a:ext cx="3957404" cy="170887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>
                <a:solidFill>
                  <a:schemeClr val="accent2"/>
                </a:solidFill>
              </a:rPr>
              <a:t>4</a:t>
            </a:r>
            <a:endParaRPr lang="uk-UA" sz="2800" dirty="0" smtClean="0">
              <a:solidFill>
                <a:srgbClr val="000000"/>
              </a:solidFill>
            </a:endParaRPr>
          </a:p>
          <a:p>
            <a:pPr algn="ctr"/>
            <a:r>
              <a:rPr lang="uk-UA" sz="2800" dirty="0" smtClean="0">
                <a:solidFill>
                  <a:srgbClr val="000000"/>
                </a:solidFill>
              </a:rPr>
              <a:t>оригінальність викладення </a:t>
            </a:r>
          </a:p>
          <a:p>
            <a:pPr algn="ctr"/>
            <a:r>
              <a:rPr lang="uk-UA" sz="2800" dirty="0" smtClean="0">
                <a:solidFill>
                  <a:srgbClr val="000000"/>
                </a:solidFill>
              </a:rPr>
              <a:t>матеріалу </a:t>
            </a:r>
            <a:endParaRPr lang="ru-RU" sz="2800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7540052" y="2525842"/>
            <a:ext cx="3570157" cy="1454046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>
                <a:solidFill>
                  <a:schemeClr val="accent2"/>
                </a:solidFill>
              </a:rPr>
              <a:t>5</a:t>
            </a:r>
            <a:endParaRPr lang="uk-UA" sz="2800" dirty="0" smtClean="0">
              <a:solidFill>
                <a:srgbClr val="000000"/>
              </a:solidFill>
            </a:endParaRPr>
          </a:p>
          <a:p>
            <a:pPr algn="ctr"/>
            <a:r>
              <a:rPr lang="ru-RU" sz="2800" dirty="0" err="1" smtClean="0">
                <a:solidFill>
                  <a:srgbClr val="000000"/>
                </a:solidFill>
              </a:rPr>
              <a:t>коректність</a:t>
            </a:r>
            <a:r>
              <a:rPr lang="ru-RU" sz="2800" dirty="0" smtClean="0">
                <a:solidFill>
                  <a:srgbClr val="000000"/>
                </a:solidFill>
              </a:rPr>
              <a:t> </a:t>
            </a:r>
          </a:p>
          <a:p>
            <a:pPr algn="ctr"/>
            <a:r>
              <a:rPr lang="ru-RU" sz="2800" dirty="0" smtClean="0">
                <a:solidFill>
                  <a:srgbClr val="000000"/>
                </a:solidFill>
              </a:rPr>
              <a:t>та </a:t>
            </a:r>
            <a:r>
              <a:rPr lang="ru-RU" sz="2800" dirty="0" err="1" smtClean="0">
                <a:solidFill>
                  <a:srgbClr val="000000"/>
                </a:solidFill>
              </a:rPr>
              <a:t>загальне</a:t>
            </a:r>
            <a:r>
              <a:rPr lang="ru-RU" sz="2800" dirty="0" smtClean="0">
                <a:solidFill>
                  <a:srgbClr val="000000"/>
                </a:solidFill>
              </a:rPr>
              <a:t> </a:t>
            </a:r>
            <a:r>
              <a:rPr lang="ru-RU" sz="2800" dirty="0" err="1" smtClean="0">
                <a:solidFill>
                  <a:srgbClr val="000000"/>
                </a:solidFill>
              </a:rPr>
              <a:t>оформлення</a:t>
            </a:r>
            <a:r>
              <a:rPr lang="ru-RU" sz="2800" dirty="0" smtClean="0">
                <a:solidFill>
                  <a:srgbClr val="000000"/>
                </a:solidFill>
              </a:rPr>
              <a:t> тексту</a:t>
            </a:r>
            <a:endParaRPr lang="ru-RU" sz="2800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7346427" y="4601979"/>
            <a:ext cx="3957404" cy="1454046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uk-UA" sz="2800" dirty="0" smtClean="0">
                <a:solidFill>
                  <a:schemeClr val="accent2"/>
                </a:solidFill>
              </a:rPr>
              <a:t>6</a:t>
            </a:r>
            <a:endParaRPr lang="uk-UA" sz="2800" dirty="0" smtClean="0">
              <a:solidFill>
                <a:srgbClr val="000000"/>
              </a:solidFill>
            </a:endParaRPr>
          </a:p>
          <a:p>
            <a:pPr algn="ctr"/>
            <a:r>
              <a:rPr lang="ru-RU" sz="2800" dirty="0" err="1" smtClean="0">
                <a:solidFill>
                  <a:srgbClr val="000000"/>
                </a:solidFill>
              </a:rPr>
              <a:t>рівень</a:t>
            </a:r>
            <a:r>
              <a:rPr lang="ru-RU" sz="2800" dirty="0" smtClean="0">
                <a:solidFill>
                  <a:srgbClr val="000000"/>
                </a:solidFill>
              </a:rPr>
              <a:t> </a:t>
            </a:r>
            <a:r>
              <a:rPr lang="ru-RU" sz="2800" dirty="0" err="1" smtClean="0">
                <a:solidFill>
                  <a:srgbClr val="000000"/>
                </a:solidFill>
              </a:rPr>
              <a:t>мотивації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1484346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925</TotalTime>
  <Words>473</Words>
  <Application>Microsoft Office PowerPoint</Application>
  <PresentationFormat>Широкоэкранный</PresentationFormat>
  <Paragraphs>94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Roboto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Як написати ефективний мотиваційний лист для вступу до закладу фахової передвищої освіти? </vt:lpstr>
      <vt:lpstr>Як написати ефективний мотиваційний лист для вступу до закладу фахової передвищої освіти? </vt:lpstr>
      <vt:lpstr>ПІДГОТОВКА ДО НАПИСАННЯ МОТИВАЦІЙНОГО ЛИСТА</vt:lpstr>
      <vt:lpstr>НА ЩО ВАРТО ЗВЕРНУТИ УВАГУ?</vt:lpstr>
      <vt:lpstr>КРИТЕРІЇ ОЦІНЮВАННЯ МОТИВАЦІЙНОГО ЛИСТА</vt:lpstr>
      <vt:lpstr>ВИМОГИ ДО ОФОРМЛЕННЯ</vt:lpstr>
      <vt:lpstr>ВИМОГИ ДО ОФОРМЛЕННЯ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Lda</cp:lastModifiedBy>
  <cp:revision>34</cp:revision>
  <cp:lastPrinted>2022-05-11T07:58:53Z</cp:lastPrinted>
  <dcterms:created xsi:type="dcterms:W3CDTF">2022-04-26T05:54:39Z</dcterms:created>
  <dcterms:modified xsi:type="dcterms:W3CDTF">2022-05-11T07:59:40Z</dcterms:modified>
</cp:coreProperties>
</file>