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3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78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11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4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97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72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33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3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6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0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4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B85FA-BFDD-4025-A5CB-0919E8D0B13D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6DA2-1D91-4A69-90B8-BD3C22F3E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6742" y="2158584"/>
            <a:ext cx="812466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 smtClean="0">
                <a:effectLst/>
                <a:ea typeface="Calibri" panose="020F0502020204030204" pitchFamily="34" charset="0"/>
              </a:rPr>
              <a:t>«Як написати мотиваційний лист?»</a:t>
            </a:r>
            <a:endParaRPr lang="ru-RU" sz="4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3174" y="4377128"/>
            <a:ext cx="4871804" cy="200868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2000" i="1" dirty="0" smtClean="0"/>
          </a:p>
        </p:txBody>
      </p:sp>
      <p:grpSp>
        <p:nvGrpSpPr>
          <p:cNvPr id="7" name="Группа 3"/>
          <p:cNvGrpSpPr>
            <a:grpSpLocks/>
          </p:cNvGrpSpPr>
          <p:nvPr/>
        </p:nvGrpSpPr>
        <p:grpSpPr bwMode="auto">
          <a:xfrm>
            <a:off x="4763" y="4763"/>
            <a:ext cx="2514600" cy="1943100"/>
            <a:chOff x="0" y="0"/>
            <a:chExt cx="25603" cy="21328"/>
          </a:xfrm>
        </p:grpSpPr>
        <p:pic>
          <p:nvPicPr>
            <p:cNvPr id="8" name="Рисунок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8" y="0"/>
              <a:ext cx="21602" cy="2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Поле 2"/>
            <p:cNvSpPr txBox="1">
              <a:spLocks noChangeArrowheads="1"/>
            </p:cNvSpPr>
            <p:nvPr/>
          </p:nvSpPr>
          <p:spPr bwMode="auto">
            <a:xfrm>
              <a:off x="0" y="10442"/>
              <a:ext cx="25603" cy="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uk-UA" sz="2200" b="1" i="0" u="none" strike="noStrike" cap="none" normalizeH="0" baseline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ЧФКІД КНУТД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1479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22" y="410097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ВИМОГИ ДО ОФОРМЛЕННЯ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083633" y="1350478"/>
            <a:ext cx="3942413" cy="4976731"/>
            <a:chOff x="697043" y="1573967"/>
            <a:chExt cx="2915587" cy="497673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19528" y="1573967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обсяг</a:t>
              </a:r>
              <a:endParaRPr lang="ru-RU" sz="3200" b="1" dirty="0"/>
            </a:p>
          </p:txBody>
        </p:sp>
        <p:sp>
          <p:nvSpPr>
            <p:cNvPr id="5" name="Стрелка вправо 4"/>
            <p:cNvSpPr/>
            <p:nvPr/>
          </p:nvSpPr>
          <p:spPr>
            <a:xfrm>
              <a:off x="3072984" y="1768839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719528" y="2428406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формат</a:t>
              </a:r>
              <a:endParaRPr lang="ru-RU" sz="3200" b="1" dirty="0"/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3072984" y="2623278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19528" y="3282845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шрифт</a:t>
              </a:r>
              <a:endParaRPr lang="ru-RU" sz="3200" b="1" dirty="0"/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072984" y="3462727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19528" y="4182254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інтервал</a:t>
              </a:r>
              <a:endParaRPr lang="ru-RU" sz="3200" b="1" dirty="0"/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3072984" y="4347146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97043" y="5081663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абзацний </a:t>
              </a:r>
            </a:p>
            <a:p>
              <a:pPr algn="ctr"/>
              <a:r>
                <a:rPr lang="uk-UA" sz="3200" b="1" dirty="0" smtClean="0"/>
                <a:t>відступ</a:t>
              </a:r>
              <a:endParaRPr lang="ru-RU" sz="3200" b="1" dirty="0"/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3050499" y="5306515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97043" y="5861150"/>
              <a:ext cx="2353456" cy="6895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3200" b="1" dirty="0" smtClean="0"/>
                <a:t>вирівнювання</a:t>
              </a:r>
              <a:endParaRPr lang="ru-RU" sz="3200" b="1" dirty="0"/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3050499" y="6056022"/>
              <a:ext cx="539646" cy="299804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6365822" y="1350478"/>
            <a:ext cx="4921771" cy="4945388"/>
            <a:chOff x="5306518" y="1440419"/>
            <a:chExt cx="4921771" cy="494538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306518" y="1440419"/>
              <a:ext cx="4921771" cy="7031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uk-UA" sz="2800" b="1" dirty="0" smtClean="0">
                  <a:solidFill>
                    <a:schemeClr val="tx1"/>
                  </a:solidFill>
                </a:rPr>
                <a:t>1-2 сторінки формату А4</a:t>
              </a:r>
            </a:p>
            <a:p>
              <a:r>
                <a:rPr lang="uk-UA" sz="2800" b="1" dirty="0" smtClean="0">
                  <a:solidFill>
                    <a:schemeClr val="tx1"/>
                  </a:solidFill>
                </a:rPr>
                <a:t> (≈ 300-600 слів) 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306518" y="2263515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pdf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5306518" y="3072984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12-14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306518" y="3897444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1-1,5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5306518" y="4871803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tx1"/>
                  </a:solidFill>
                </a:rPr>
                <a:t>1-1,25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306518" y="5696259"/>
              <a:ext cx="4017364" cy="6895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uk-UA" sz="2800" b="1" dirty="0" smtClean="0">
                  <a:solidFill>
                    <a:schemeClr val="tx1"/>
                  </a:solidFill>
                </a:rPr>
                <a:t>по ширині</a:t>
              </a:r>
              <a:endParaRPr lang="ru-RU" sz="28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9052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22" y="410097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ВИМОГИ ДО ОФОРМЛЕННЯ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2479" y="1365467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«шапка»</a:t>
            </a:r>
            <a:endParaRPr lang="ru-RU" sz="3200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627871" y="1516731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92479" y="2391611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вступ</a:t>
            </a:r>
            <a:endParaRPr lang="ru-RU" sz="3200" b="1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3617707" y="2600109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2479" y="3930825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основна частина</a:t>
            </a:r>
            <a:endParaRPr lang="ru-RU" sz="3200" b="1" dirty="0"/>
          </a:p>
        </p:txBody>
      </p:sp>
      <p:sp>
        <p:nvSpPr>
          <p:cNvPr id="25" name="Стрелка вправо 24"/>
          <p:cNvSpPr/>
          <p:nvPr/>
        </p:nvSpPr>
        <p:spPr>
          <a:xfrm>
            <a:off x="3617705" y="4154655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2479" y="5540223"/>
            <a:ext cx="3182308" cy="6895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фінальна частина (висновки)</a:t>
            </a:r>
            <a:endParaRPr lang="ru-RU" sz="2800" b="1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3617706" y="5801190"/>
            <a:ext cx="729701" cy="29980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12038" y="1302442"/>
            <a:ext cx="4921771" cy="703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адресат листа та адресант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512038" y="1830162"/>
            <a:ext cx="7679961" cy="1858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rgbClr val="00B0F0"/>
                </a:solidFill>
              </a:rPr>
              <a:t>починаємо з шанобливого звертання </a:t>
            </a:r>
            <a:r>
              <a:rPr lang="uk-UA" sz="2400" b="1" dirty="0" smtClean="0">
                <a:solidFill>
                  <a:schemeClr val="tx1"/>
                </a:solidFill>
              </a:rPr>
              <a:t>до осіб, які читатимуть лист; пояснюємо, чому обрав/обрала навчання саме тут, що підштовхнуло до вибору (1 абзац)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512038" y="5606318"/>
            <a:ext cx="7375162" cy="689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підсумок (2-3 речення)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12038" y="3636474"/>
            <a:ext cx="7679961" cy="174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dirty="0" smtClean="0">
                <a:solidFill>
                  <a:schemeClr val="tx1"/>
                </a:solidFill>
              </a:rPr>
              <a:t>викладаємо свою точку зору, власні думки, аргументи, що цікавить в обраній програмі, ким себе бачите у майбутньому, чим університет може в цьому вам допомогти, як ви можете посилити університет; </a:t>
            </a:r>
            <a:r>
              <a:rPr lang="uk-UA" sz="2400" b="1" dirty="0" smtClean="0">
                <a:solidFill>
                  <a:srgbClr val="0070C0"/>
                </a:solidFill>
              </a:rPr>
              <a:t>чому </a:t>
            </a:r>
            <a:r>
              <a:rPr lang="uk-UA" sz="2400" b="1" dirty="0" err="1" smtClean="0">
                <a:solidFill>
                  <a:srgbClr val="0070C0"/>
                </a:solidFill>
              </a:rPr>
              <a:t>сАме</a:t>
            </a:r>
            <a:r>
              <a:rPr lang="uk-UA" sz="2400" b="1" dirty="0" smtClean="0">
                <a:solidFill>
                  <a:srgbClr val="0070C0"/>
                </a:solidFill>
              </a:rPr>
              <a:t> ви</a:t>
            </a:r>
            <a:r>
              <a:rPr lang="uk-UA" sz="2400" b="1" dirty="0" smtClean="0">
                <a:solidFill>
                  <a:schemeClr val="tx1"/>
                </a:solidFill>
              </a:rPr>
              <a:t> з-поміж інших тощо  (2-3 абзаци)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562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8092" y="344774"/>
            <a:ext cx="5726242" cy="4646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«Шапка», вступ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441" y="1286625"/>
            <a:ext cx="7777908" cy="446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39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13219" y="434715"/>
            <a:ext cx="7015397" cy="41972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Основна частина </a:t>
            </a:r>
          </a:p>
          <a:p>
            <a:pPr algn="ctr"/>
            <a:r>
              <a:rPr lang="uk-UA" sz="2000" dirty="0" smtClean="0">
                <a:solidFill>
                  <a:schemeClr val="accent1"/>
                </a:solidFill>
                <a:latin typeface="Roboto"/>
                <a:ea typeface="+mj-ea"/>
                <a:cs typeface="+mj-cs"/>
              </a:rPr>
              <a:t>(декілька абзаців)</a:t>
            </a:r>
            <a:endParaRPr lang="uk-UA" sz="2000" dirty="0" smtClean="0">
              <a:solidFill>
                <a:schemeClr val="accent1"/>
              </a:solidFill>
              <a:latin typeface="Roboto"/>
              <a:ea typeface="+mj-ea"/>
              <a:cs typeface="+mj-cs"/>
            </a:endParaRPr>
          </a:p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289" y="1071322"/>
            <a:ext cx="7359268" cy="487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639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766" y="1410159"/>
            <a:ext cx="8670275" cy="398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3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8092" y="344775"/>
            <a:ext cx="5726242" cy="7550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ED7D31"/>
                </a:solidFill>
                <a:latin typeface="Roboto"/>
                <a:ea typeface="+mj-ea"/>
                <a:cs typeface="+mj-cs"/>
              </a:rPr>
              <a:t>Фінальна частина, подяка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428" y="1322024"/>
            <a:ext cx="8956713" cy="449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48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4517" y="2059953"/>
            <a:ext cx="10448144" cy="2637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32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Мотиваційний лист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‒ це есе, що дає можливість розповісти про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себе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uk-UA" sz="32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сильні сторони, дати краще уявлення про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власну</a:t>
            </a:r>
            <a:r>
              <a:rPr lang="uk-UA" sz="32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особистість, обґрунтувати</a:t>
            </a:r>
            <a:r>
              <a:rPr lang="uk-UA" sz="3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b="1" dirty="0" smtClean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чому саме ви </a:t>
            </a:r>
            <a:r>
              <a:rPr lang="uk-UA" sz="32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найкращий з-поміж інших кандидат для вступу 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на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обрану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спеціальність</a:t>
            </a:r>
            <a:r>
              <a:rPr lang="ru-RU" sz="2800" b="0" i="0" dirty="0" smtClean="0">
                <a:solidFill>
                  <a:srgbClr val="1D1D1F"/>
                </a:solidFill>
                <a:effectLst/>
                <a:latin typeface="Roboto"/>
              </a:rPr>
              <a:t> конкретного закладу </a:t>
            </a:r>
            <a:r>
              <a:rPr lang="ru-RU" sz="2800" b="0" i="0" dirty="0" err="1" smtClean="0">
                <a:solidFill>
                  <a:srgbClr val="1D1D1F"/>
                </a:solidFill>
                <a:effectLst/>
                <a:latin typeface="Roboto"/>
              </a:rPr>
              <a:t>освіти</a:t>
            </a:r>
            <a:endParaRPr lang="ru-RU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ismo drugu na anglijsk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27" y="4681088"/>
            <a:ext cx="2176912" cy="217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844793" y="1413622"/>
            <a:ext cx="64275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Що таке «мотиваційний лист»?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grpSp>
        <p:nvGrpSpPr>
          <p:cNvPr id="3" name="Группа 3"/>
          <p:cNvGrpSpPr>
            <a:grpSpLocks/>
          </p:cNvGrpSpPr>
          <p:nvPr/>
        </p:nvGrpSpPr>
        <p:grpSpPr bwMode="auto">
          <a:xfrm>
            <a:off x="4763" y="4763"/>
            <a:ext cx="2514600" cy="1943100"/>
            <a:chOff x="0" y="0"/>
            <a:chExt cx="25603" cy="21328"/>
          </a:xfrm>
        </p:grpSpPr>
        <p:pic>
          <p:nvPicPr>
            <p:cNvPr id="5" name="Рисунок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8" y="0"/>
              <a:ext cx="21602" cy="2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оле 2"/>
            <p:cNvSpPr txBox="1">
              <a:spLocks noChangeArrowheads="1"/>
            </p:cNvSpPr>
            <p:nvPr/>
          </p:nvSpPr>
          <p:spPr bwMode="auto">
            <a:xfrm>
              <a:off x="0" y="10442"/>
              <a:ext cx="25603" cy="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uk-UA" sz="2200" b="1" i="0" u="none" strike="noStrike" cap="none" normalizeH="0" baseline="0" dirty="0" smtClean="0">
                  <a:ln>
                    <a:noFill/>
                  </a:ln>
                  <a:solidFill>
                    <a:srgbClr val="6399ED"/>
                  </a:solidFill>
                  <a:effectLst/>
                  <a:latin typeface="Calibri" panose="020F0502020204030204" pitchFamily="34" charset="0"/>
                </a:rPr>
                <a:t>ЧФКІД КНУТД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867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dut.edu.ua/uploads/n_10176_661529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6283" y="0"/>
            <a:ext cx="13617732" cy="7659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71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2518" y="397001"/>
            <a:ext cx="87202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Навіщо потрібний мотиваційний лист?</a:t>
            </a:r>
          </a:p>
          <a:p>
            <a:endParaRPr lang="uk-UA" sz="3600" b="1" dirty="0" smtClean="0">
              <a:effectLst/>
              <a:ea typeface="Calibri" panose="020F0502020204030204" pitchFamily="34" charset="0"/>
            </a:endParaRPr>
          </a:p>
          <a:p>
            <a:endParaRPr lang="uk-UA" sz="36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9764" y="1274164"/>
            <a:ext cx="11832236" cy="548640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>
              <a:buFontTx/>
              <a:buAutoNum type="arabicPeriod"/>
            </a:pPr>
            <a:r>
              <a:rPr lang="ru-RU" sz="3200" dirty="0" err="1" smtClean="0">
                <a:solidFill>
                  <a:schemeClr val="tx1"/>
                </a:solidFill>
              </a:rPr>
              <a:t>Отримуєте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досвід</a:t>
            </a:r>
            <a:r>
              <a:rPr lang="ru-RU" sz="3200" dirty="0" smtClean="0">
                <a:solidFill>
                  <a:schemeClr val="tx1"/>
                </a:solidFill>
              </a:rPr>
              <a:t> (у </a:t>
            </a:r>
            <a:r>
              <a:rPr lang="ru-RU" sz="3200" dirty="0" err="1" smtClean="0">
                <a:solidFill>
                  <a:schemeClr val="tx1"/>
                </a:solidFill>
              </a:rPr>
              <a:t>світовій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практиці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мотиваційний</a:t>
            </a:r>
            <a:r>
              <a:rPr lang="ru-RU" sz="3200" dirty="0" smtClean="0">
                <a:solidFill>
                  <a:schemeClr val="tx1"/>
                </a:solidFill>
              </a:rPr>
              <a:t> лист є </a:t>
            </a:r>
            <a:r>
              <a:rPr lang="ru-RU" sz="3200" dirty="0" err="1" smtClean="0">
                <a:solidFill>
                  <a:schemeClr val="tx1"/>
                </a:solidFill>
              </a:rPr>
              <a:t>неодмінною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умовою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вступу</a:t>
            </a:r>
            <a:r>
              <a:rPr lang="ru-RU" sz="3200" dirty="0" smtClean="0">
                <a:solidFill>
                  <a:schemeClr val="tx1"/>
                </a:solidFill>
              </a:rPr>
              <a:t> до </a:t>
            </a:r>
            <a:r>
              <a:rPr lang="ru-RU" sz="3200" dirty="0" err="1" smtClean="0">
                <a:solidFill>
                  <a:schemeClr val="tx1"/>
                </a:solidFill>
              </a:rPr>
              <a:t>закладів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освіти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отримання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стипендій</a:t>
            </a:r>
            <a:r>
              <a:rPr lang="ru-RU" sz="3200" dirty="0" smtClean="0">
                <a:solidFill>
                  <a:schemeClr val="tx1"/>
                </a:solidFill>
              </a:rPr>
              <a:t> на </a:t>
            </a:r>
            <a:r>
              <a:rPr lang="ru-RU" sz="3200" dirty="0" err="1" smtClean="0">
                <a:solidFill>
                  <a:schemeClr val="tx1"/>
                </a:solidFill>
              </a:rPr>
              <a:t>освіту</a:t>
            </a:r>
            <a:r>
              <a:rPr lang="ru-RU" sz="3200" dirty="0" smtClean="0">
                <a:solidFill>
                  <a:schemeClr val="tx1"/>
                </a:solidFill>
              </a:rPr>
              <a:t> за кордоном, </a:t>
            </a:r>
            <a:r>
              <a:rPr lang="ru-RU" sz="3200" dirty="0" err="1" smtClean="0">
                <a:solidFill>
                  <a:schemeClr val="tx1"/>
                </a:solidFill>
              </a:rPr>
              <a:t>грантів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працевлаштування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тощо</a:t>
            </a:r>
            <a:r>
              <a:rPr lang="ru-RU" sz="3200" dirty="0" smtClean="0">
                <a:solidFill>
                  <a:schemeClr val="tx1"/>
                </a:solidFill>
              </a:rPr>
              <a:t>).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742950" lvl="0" indent="-742950">
              <a:buFontTx/>
              <a:buAutoNum type="arabicPeriod"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742950" lvl="0" indent="-742950">
              <a:buFontTx/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ea typeface="Calibri" panose="020F0502020204030204" pitchFamily="34" charset="0"/>
              </a:rPr>
              <a:t>Маєте можливість презентувати себе як особистість.</a:t>
            </a:r>
            <a:endParaRPr lang="en-US" sz="3200" dirty="0" smtClean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endParaRPr lang="uk-UA" sz="32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 </a:t>
            </a:r>
            <a:r>
              <a:rPr lang="ru-RU" sz="3200" dirty="0" err="1">
                <a:solidFill>
                  <a:schemeClr val="tx1"/>
                </a:solidFill>
              </a:rPr>
              <a:t>умовах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високої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конкуренції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,</a:t>
            </a:r>
            <a:r>
              <a:rPr lang="ru-RU" sz="3200" dirty="0" err="1" smtClean="0">
                <a:solidFill>
                  <a:schemeClr val="tx1"/>
                </a:solidFill>
              </a:rPr>
              <a:t>оскільки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випускники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цього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року </a:t>
            </a:r>
            <a:r>
              <a:rPr lang="ru-RU" sz="3200" dirty="0" err="1" smtClean="0">
                <a:solidFill>
                  <a:schemeClr val="tx1"/>
                </a:solidFill>
              </a:rPr>
              <a:t>складатимуть</a:t>
            </a:r>
            <a:r>
              <a:rPr lang="ru-RU" sz="3200" dirty="0" smtClean="0">
                <a:solidFill>
                  <a:schemeClr val="tx1"/>
                </a:solidFill>
              </a:rPr>
              <a:t> не </a:t>
            </a:r>
            <a:r>
              <a:rPr lang="ru-RU" sz="3200" dirty="0" err="1">
                <a:solidFill>
                  <a:schemeClr val="tx1"/>
                </a:solidFill>
              </a:rPr>
              <a:t>чотири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предмети</a:t>
            </a:r>
            <a:r>
              <a:rPr lang="ru-RU" sz="3200" dirty="0">
                <a:solidFill>
                  <a:schemeClr val="tx1"/>
                </a:solidFill>
              </a:rPr>
              <a:t>, а один, </a:t>
            </a:r>
            <a:r>
              <a:rPr lang="ru-RU" sz="3200" dirty="0" err="1" smtClean="0">
                <a:solidFill>
                  <a:schemeClr val="tx1"/>
                </a:solidFill>
              </a:rPr>
              <a:t>імовірно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>
                <a:solidFill>
                  <a:schemeClr val="tx1"/>
                </a:solidFill>
              </a:rPr>
              <a:t>буде </a:t>
            </a:r>
            <a:r>
              <a:rPr lang="ru-RU" sz="3200" dirty="0" err="1">
                <a:solidFill>
                  <a:schemeClr val="tx1"/>
                </a:solidFill>
              </a:rPr>
              <a:t>багато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випускників</a:t>
            </a:r>
            <a:r>
              <a:rPr lang="ru-RU" sz="3200" dirty="0">
                <a:solidFill>
                  <a:schemeClr val="tx1"/>
                </a:solidFill>
              </a:rPr>
              <a:t> з </a:t>
            </a:r>
            <a:r>
              <a:rPr lang="ru-RU" sz="3200" dirty="0" err="1">
                <a:solidFill>
                  <a:schemeClr val="tx1"/>
                </a:solidFill>
              </a:rPr>
              <a:t>однаковими</a:t>
            </a:r>
            <a:r>
              <a:rPr lang="ru-RU" sz="3200" dirty="0">
                <a:solidFill>
                  <a:schemeClr val="tx1"/>
                </a:solidFill>
              </a:rPr>
              <a:t> балами. </a:t>
            </a:r>
            <a:endParaRPr lang="uk-UA" sz="32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742950" lvl="0" indent="-742950">
              <a:buFontTx/>
              <a:buAutoNum type="arabicPeriod"/>
            </a:pPr>
            <a:endParaRPr lang="ru-RU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1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80" y="904772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Як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написати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ефективний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мотиваційний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лист для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вступу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до закладу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фахової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передвищої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освіти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?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68180" y="1924105"/>
            <a:ext cx="10515600" cy="819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uk-UA" b="1" dirty="0" smtClean="0"/>
              <a:t>Мотиваційний лист  це </a:t>
            </a:r>
            <a:r>
              <a:rPr lang="uk-UA" b="1" i="1" dirty="0" smtClean="0"/>
              <a:t>НЕ</a:t>
            </a:r>
            <a:r>
              <a:rPr lang="uk-UA" b="1" dirty="0" smtClean="0"/>
              <a:t> резюме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8180" y="2893102"/>
            <a:ext cx="4507041" cy="361262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У резюме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ми </a:t>
            </a:r>
            <a:r>
              <a:rPr lang="ru-RU" sz="3200" dirty="0" err="1" smtClean="0">
                <a:solidFill>
                  <a:schemeClr val="tx1"/>
                </a:solidFill>
              </a:rPr>
              <a:t>пишемо</a:t>
            </a:r>
            <a:r>
              <a:rPr lang="ru-RU" sz="3200" dirty="0" smtClean="0">
                <a:solidFill>
                  <a:schemeClr val="tx1"/>
                </a:solidFill>
              </a:rPr>
              <a:t>, де </a:t>
            </a:r>
            <a:r>
              <a:rPr lang="ru-RU" sz="3200" dirty="0" err="1" smtClean="0">
                <a:solidFill>
                  <a:schemeClr val="tx1"/>
                </a:solidFill>
              </a:rPr>
              <a:t>навчалися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працювали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які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наші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здобутки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особисті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якості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тощо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35711" y="2743200"/>
            <a:ext cx="4991725" cy="361262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У мотиваційному листі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ми </a:t>
            </a:r>
            <a:r>
              <a:rPr lang="ru-RU" sz="3200" dirty="0" err="1" smtClean="0">
                <a:solidFill>
                  <a:schemeClr val="tx1"/>
                </a:solidFill>
              </a:rPr>
              <a:t>викладаємо</a:t>
            </a:r>
            <a:r>
              <a:rPr lang="ru-RU" sz="3200" dirty="0" smtClean="0">
                <a:solidFill>
                  <a:schemeClr val="tx1"/>
                </a:solidFill>
              </a:rPr>
              <a:t> думки у </a:t>
            </a:r>
            <a:r>
              <a:rPr lang="ru-RU" sz="3200" dirty="0" err="1" smtClean="0">
                <a:solidFill>
                  <a:schemeClr val="tx1"/>
                </a:solidFill>
              </a:rPr>
              <a:t>форматі</a:t>
            </a:r>
            <a:r>
              <a:rPr lang="ru-RU" sz="3200" dirty="0" smtClean="0">
                <a:solidFill>
                  <a:schemeClr val="tx1"/>
                </a:solidFill>
              </a:rPr>
              <a:t> ЕСЕ ‒ </a:t>
            </a:r>
            <a:r>
              <a:rPr lang="ru-RU" sz="3200" dirty="0" err="1" smtClean="0">
                <a:solidFill>
                  <a:schemeClr val="tx1"/>
                </a:solidFill>
              </a:rPr>
              <a:t>особистий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життєвий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досвід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переконання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цінності</a:t>
            </a:r>
            <a:r>
              <a:rPr lang="ru-RU" sz="3200" dirty="0" smtClean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світогляд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25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80" y="904772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Як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написати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ефективний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мотиваційний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лист для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вступу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до закладу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фахової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передвищої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 </a:t>
            </a:r>
            <a:r>
              <a:rPr lang="ru-RU" sz="3200" b="0" i="0" dirty="0" err="1" smtClean="0">
                <a:solidFill>
                  <a:schemeClr val="accent2"/>
                </a:solidFill>
                <a:effectLst/>
                <a:latin typeface="Roboto"/>
              </a:rPr>
              <a:t>освіти</a:t>
            </a: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?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68180" y="2323474"/>
            <a:ext cx="3583899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розумію</a:t>
            </a:r>
            <a:r>
              <a:rPr lang="uk-UA" sz="3200" dirty="0" smtClean="0">
                <a:solidFill>
                  <a:schemeClr val="tx1"/>
                </a:solidFill>
              </a:rPr>
              <a:t>, чому  обираю цю спеціальність, освітньо-професійну програму?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79002" y="2323473"/>
            <a:ext cx="3672590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усвідомлюю</a:t>
            </a:r>
            <a:r>
              <a:rPr lang="uk-UA" sz="3200" dirty="0" smtClean="0">
                <a:solidFill>
                  <a:schemeClr val="tx1"/>
                </a:solidFill>
              </a:rPr>
              <a:t>, чому обираю цей заклад освіти?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978515" y="2323472"/>
            <a:ext cx="3583899" cy="2818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Я маю </a:t>
            </a:r>
            <a:r>
              <a:rPr lang="uk-UA" sz="3200" dirty="0" smtClean="0">
                <a:solidFill>
                  <a:schemeClr val="tx1"/>
                </a:solidFill>
              </a:rPr>
              <a:t>конкретні цілі?</a:t>
            </a:r>
          </a:p>
          <a:p>
            <a:pPr algn="ctr"/>
            <a:r>
              <a:rPr lang="uk-UA" sz="3200" dirty="0" smtClean="0">
                <a:solidFill>
                  <a:srgbClr val="00B0F0"/>
                </a:solidFill>
              </a:rPr>
              <a:t>Знаю</a:t>
            </a:r>
            <a:r>
              <a:rPr lang="uk-UA" sz="3200" dirty="0" smtClean="0">
                <a:solidFill>
                  <a:schemeClr val="tx1"/>
                </a:solidFill>
              </a:rPr>
              <a:t>, чого очікую від навчання?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395106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ПІДГОТОВКА ДО</a:t>
            </a:r>
            <a:b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</a:br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НАПИСАННЯ МОТИВАЦІЙНОГО ЛИСТА</a:t>
            </a:r>
            <a:endParaRPr lang="ru-RU" sz="3200" dirty="0">
              <a:solidFill>
                <a:schemeClr val="accent2"/>
              </a:solidFill>
            </a:endParaRPr>
          </a:p>
        </p:txBody>
      </p:sp>
      <p:pic>
        <p:nvPicPr>
          <p:cNvPr id="6" name="Picture 2" descr="https://static.ngs.ru/news/preview/0e70ea56037b07d642f731a9b19fbf3c0d79885e_800_640_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66" y="2503356"/>
            <a:ext cx="4449476" cy="409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11647" y="1873771"/>
            <a:ext cx="6720590" cy="47219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пізнаємо</a:t>
            </a:r>
            <a:r>
              <a:rPr lang="ru-RU" sz="2400" b="1" dirty="0" smtClean="0"/>
              <a:t> себе</a:t>
            </a:r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аналізуємо організацію коледжу</a:t>
            </a: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аналізуємо кореляцію наших цілей з можливостями коледжу</a:t>
            </a: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аналізуємо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можливості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презентації</a:t>
            </a:r>
            <a:r>
              <a:rPr lang="ru-RU" sz="2400" b="1" dirty="0" smtClean="0"/>
              <a:t> себе</a:t>
            </a:r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пам’ятаємо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що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незважаючи</a:t>
            </a:r>
            <a:r>
              <a:rPr lang="ru-RU" sz="2400" b="1" dirty="0" smtClean="0"/>
              <a:t> на </a:t>
            </a:r>
            <a:r>
              <a:rPr lang="ru-RU" sz="2400" b="1" dirty="0" err="1" smtClean="0"/>
              <a:t>тривалий</a:t>
            </a:r>
            <a:r>
              <a:rPr lang="ru-RU" sz="2400" b="1" dirty="0" smtClean="0"/>
              <a:t> час </a:t>
            </a:r>
            <a:r>
              <a:rPr lang="ru-RU" sz="2400" b="1" dirty="0" err="1" smtClean="0"/>
              <a:t>підготовки</a:t>
            </a:r>
            <a:r>
              <a:rPr lang="ru-RU" sz="2400" b="1" dirty="0" smtClean="0"/>
              <a:t> до </a:t>
            </a:r>
            <a:r>
              <a:rPr lang="ru-RU" sz="2400" b="1" dirty="0" err="1" smtClean="0"/>
              <a:t>написання</a:t>
            </a:r>
            <a:r>
              <a:rPr lang="ru-RU" sz="2400" b="1" dirty="0" smtClean="0"/>
              <a:t>,  </a:t>
            </a:r>
            <a:r>
              <a:rPr lang="ru-RU" sz="2400" b="1" dirty="0" err="1" smtClean="0"/>
              <a:t>мотиваційний</a:t>
            </a:r>
            <a:r>
              <a:rPr lang="ru-RU" sz="2400" b="1" dirty="0" smtClean="0"/>
              <a:t> лист повинен бути коротким, </a:t>
            </a:r>
            <a:r>
              <a:rPr lang="ru-RU" sz="2400" b="1" dirty="0" err="1" smtClean="0"/>
              <a:t>зрозумілим</a:t>
            </a:r>
            <a:r>
              <a:rPr lang="ru-RU" sz="2400" b="1" dirty="0" smtClean="0"/>
              <a:t> та легким для </a:t>
            </a:r>
            <a:r>
              <a:rPr lang="ru-RU" sz="2400" b="1" dirty="0" err="1" smtClean="0"/>
              <a:t>читання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768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134912"/>
            <a:ext cx="10515600" cy="779489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НА ЩО ВАРТО ЗВЕРНУТИ УВАГУ?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81205" y="1169233"/>
            <a:ext cx="6016053" cy="568876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/>
              <a:t>стиль викладу</a:t>
            </a:r>
            <a:endParaRPr lang="ru-RU" sz="2400" b="1" dirty="0" smtClean="0"/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/>
                <a:ea typeface="Calibri" panose="020F0502020204030204" pitchFamily="34" charset="0"/>
              </a:rPr>
              <a:t>лаконічність</a:t>
            </a:r>
          </a:p>
          <a:p>
            <a:endParaRPr lang="uk-UA" sz="2400" b="1" dirty="0" smtClean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аргументація</a:t>
            </a:r>
            <a:endParaRPr lang="ru-RU" sz="2400" b="1" dirty="0" smtClean="0"/>
          </a:p>
          <a:p>
            <a:endParaRPr lang="ru-RU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/>
              <a:t>цитування</a:t>
            </a:r>
            <a:r>
              <a:rPr lang="ru-RU" sz="2400" b="1" dirty="0" smtClean="0">
                <a:solidFill>
                  <a:schemeClr val="accent2"/>
                </a:solidFill>
              </a:rPr>
              <a:t>???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доброчесність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відсутність </a:t>
            </a:r>
            <a:r>
              <a:rPr lang="uk-UA" sz="2400" b="1" dirty="0" err="1" smtClean="0">
                <a:solidFill>
                  <a:schemeClr val="tx1"/>
                </a:solidFill>
              </a:rPr>
              <a:t>мовних</a:t>
            </a:r>
            <a:r>
              <a:rPr lang="uk-UA" sz="2400" b="1" dirty="0" smtClean="0">
                <a:solidFill>
                  <a:schemeClr val="tx1"/>
                </a:solidFill>
              </a:rPr>
              <a:t> штампів, елементів розмовного мовлення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відсутність помилок</a:t>
            </a:r>
          </a:p>
          <a:p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b="1" dirty="0" smtClean="0">
                <a:solidFill>
                  <a:schemeClr val="tx1"/>
                </a:solidFill>
              </a:rPr>
              <a:t>короткі речення</a:t>
            </a:r>
            <a:endParaRPr lang="uk-UA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7000406" y="2735703"/>
            <a:ext cx="0" cy="419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98" name="Picture 2" descr="До уваги батьків та учнів! – Школа №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591" y="2593298"/>
            <a:ext cx="3475511" cy="216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8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50" y="395106"/>
            <a:ext cx="10515600" cy="1013970"/>
          </a:xfrm>
        </p:spPr>
        <p:txBody>
          <a:bodyPr>
            <a:noAutofit/>
          </a:bodyPr>
          <a:lstStyle/>
          <a:p>
            <a:pPr algn="ctr" fontAlgn="base"/>
            <a:r>
              <a:rPr lang="ru-RU" sz="3200" b="0" i="0" dirty="0" smtClean="0">
                <a:solidFill>
                  <a:schemeClr val="accent2"/>
                </a:solidFill>
                <a:effectLst/>
                <a:latin typeface="Roboto"/>
              </a:rPr>
              <a:t>КРИТЕРІЇ ОЦІНЮВАННЯ МОТИВАЦІЙНОГО ЛИСТА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31691" y="1279526"/>
            <a:ext cx="9878518" cy="624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ru-RU" sz="2400" i="1" dirty="0" err="1" smtClean="0">
                <a:latin typeface="+mn-lt"/>
              </a:rPr>
              <a:t>деталізовані</a:t>
            </a:r>
            <a:r>
              <a:rPr lang="ru-RU" sz="2400" i="1" dirty="0" smtClean="0">
                <a:latin typeface="+mn-lt"/>
              </a:rPr>
              <a:t> </a:t>
            </a:r>
            <a:r>
              <a:rPr lang="ru-RU" sz="2400" i="1" dirty="0" err="1" smtClean="0">
                <a:latin typeface="+mn-lt"/>
              </a:rPr>
              <a:t>критерії</a:t>
            </a:r>
            <a:r>
              <a:rPr lang="ru-RU" sz="2400" i="1" dirty="0" smtClean="0">
                <a:latin typeface="+mn-lt"/>
              </a:rPr>
              <a:t> </a:t>
            </a:r>
            <a:r>
              <a:rPr lang="ru-RU" sz="2400" i="1" dirty="0" err="1" smtClean="0">
                <a:latin typeface="+mn-lt"/>
              </a:rPr>
              <a:t>оприлюднюють</a:t>
            </a:r>
            <a:r>
              <a:rPr lang="ru-RU" sz="2400" i="1" dirty="0" smtClean="0">
                <a:latin typeface="+mn-lt"/>
              </a:rPr>
              <a:t> на сайтах ЗФПО, але, </a:t>
            </a:r>
            <a:r>
              <a:rPr lang="ru-RU" sz="2400" i="1" dirty="0" err="1" smtClean="0">
                <a:latin typeface="+mn-lt"/>
              </a:rPr>
              <a:t>узагальнюючи</a:t>
            </a:r>
            <a:r>
              <a:rPr lang="ru-RU" sz="2400" i="1" dirty="0" smtClean="0">
                <a:latin typeface="+mn-lt"/>
              </a:rPr>
              <a:t>,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їх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можна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окреслити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шістьма</a:t>
            </a:r>
            <a:r>
              <a:rPr lang="ru-RU" sz="2400" i="1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ru-RU" sz="2400" i="1" dirty="0" err="1" smtClean="0">
                <a:solidFill>
                  <a:schemeClr val="accent2"/>
                </a:solidFill>
                <a:latin typeface="+mn-lt"/>
              </a:rPr>
              <a:t>позиціями</a:t>
            </a:r>
            <a:endParaRPr lang="ru-RU" sz="2400" i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9625" y="2293495"/>
            <a:ext cx="3372787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1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логіка </a:t>
            </a:r>
            <a:r>
              <a:rPr lang="uk-UA" sz="2800" dirty="0">
                <a:solidFill>
                  <a:srgbClr val="000000"/>
                </a:solidFill>
              </a:rPr>
              <a:t>викладення думок</a:t>
            </a:r>
            <a:endParaRPr lang="ru-RU" sz="28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9546" y="4736890"/>
            <a:ext cx="3162925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</a:rPr>
              <a:t>2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структурованість листа</a:t>
            </a:r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62530" y="2293495"/>
            <a:ext cx="3957404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3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змістовність 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наведених аргументів</a:t>
            </a:r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2471" y="4736890"/>
            <a:ext cx="3957404" cy="17088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4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оригінальність викладення </a:t>
            </a:r>
          </a:p>
          <a:p>
            <a:pPr algn="ctr"/>
            <a:r>
              <a:rPr lang="uk-UA" sz="2800" dirty="0" smtClean="0">
                <a:solidFill>
                  <a:srgbClr val="000000"/>
                </a:solidFill>
              </a:rPr>
              <a:t>матеріалу </a:t>
            </a:r>
            <a:endParaRPr lang="ru-RU" sz="28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540052" y="2525842"/>
            <a:ext cx="3570157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5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err="1" smtClean="0">
                <a:solidFill>
                  <a:srgbClr val="000000"/>
                </a:solidFill>
              </a:rPr>
              <a:t>коректність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та </a:t>
            </a:r>
            <a:r>
              <a:rPr lang="ru-RU" sz="2800" dirty="0" err="1" smtClean="0">
                <a:solidFill>
                  <a:srgbClr val="000000"/>
                </a:solidFill>
              </a:rPr>
              <a:t>загальне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</a:rPr>
              <a:t>оформлення</a:t>
            </a:r>
            <a:r>
              <a:rPr lang="ru-RU" sz="2800" dirty="0" smtClean="0">
                <a:solidFill>
                  <a:srgbClr val="000000"/>
                </a:solidFill>
              </a:rPr>
              <a:t> тексту</a:t>
            </a:r>
            <a:endParaRPr lang="ru-RU" sz="28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46427" y="4601979"/>
            <a:ext cx="3957404" cy="1454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800" dirty="0" smtClean="0">
                <a:solidFill>
                  <a:schemeClr val="accent2"/>
                </a:solidFill>
              </a:rPr>
              <a:t>6</a:t>
            </a:r>
            <a:endParaRPr lang="uk-UA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err="1" smtClean="0">
                <a:solidFill>
                  <a:srgbClr val="000000"/>
                </a:solidFill>
              </a:rPr>
              <a:t>рівень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</a:rPr>
              <a:t>мотивації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48434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469</Words>
  <Application>Microsoft Office PowerPoint</Application>
  <PresentationFormat>Широкоэкранный</PresentationFormat>
  <Paragraphs>93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Як написати ефективний мотиваційний лист для вступу до закладу фахової передвищої освіти? </vt:lpstr>
      <vt:lpstr>Як написати ефективний мотиваційний лист для вступу до закладу фахової передвищої освіти? </vt:lpstr>
      <vt:lpstr>ПІДГОТОВКА ДО НАПИСАННЯ МОТИВАЦІЙНОГО ЛИСТА</vt:lpstr>
      <vt:lpstr>НА ЩО ВАРТО ЗВЕРНУТИ УВАГУ?</vt:lpstr>
      <vt:lpstr>КРИТЕРІЇ ОЦІНЮВАННЯ МОТИВАЦІЙНОГО ЛИСТА</vt:lpstr>
      <vt:lpstr>ВИМОГИ ДО ОФОРМЛЕННЯ</vt:lpstr>
      <vt:lpstr>ВИМОГИ ДО ОФОРМЛЕННЯ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Lda</cp:lastModifiedBy>
  <cp:revision>35</cp:revision>
  <cp:lastPrinted>2022-05-11T07:58:53Z</cp:lastPrinted>
  <dcterms:created xsi:type="dcterms:W3CDTF">2022-04-26T05:54:39Z</dcterms:created>
  <dcterms:modified xsi:type="dcterms:W3CDTF">2022-05-25T10:53:57Z</dcterms:modified>
</cp:coreProperties>
</file>