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молоді</a:t>
            </a:r>
            <a:r>
              <a:rPr lang="ru-RU" sz="1800" dirty="0" smtClean="0"/>
              <a:t>, як</a:t>
            </a:r>
            <a:r>
              <a:rPr lang="uk-UA" sz="1800" dirty="0" smtClean="0"/>
              <a:t>і</a:t>
            </a:r>
            <a:r>
              <a:rPr lang="uk-UA" sz="1800" baseline="0" dirty="0" smtClean="0"/>
              <a:t> курили хоча б один раз за останні 30 днів</a:t>
            </a:r>
            <a:endParaRPr lang="ru-RU" sz="18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 Хлопці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1995 p.</c:v>
                </c:pt>
                <c:pt idx="1">
                  <c:v>1999 p.</c:v>
                </c:pt>
                <c:pt idx="2">
                  <c:v>2003 p.</c:v>
                </c:pt>
                <c:pt idx="3">
                  <c:v>2007 p.</c:v>
                </c:pt>
                <c:pt idx="4">
                  <c:v>2011 p.</c:v>
                </c:pt>
                <c:pt idx="5">
                  <c:v>2015 p.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50.6</c:v>
                </c:pt>
                <c:pt idx="1">
                  <c:v>44.7</c:v>
                </c:pt>
                <c:pt idx="2">
                  <c:v>49.3</c:v>
                </c:pt>
                <c:pt idx="3">
                  <c:v>33.1</c:v>
                </c:pt>
                <c:pt idx="4">
                  <c:v>35.200000000000003</c:v>
                </c:pt>
                <c:pt idx="5">
                  <c:v>25.7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Дівчата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1995 p.</c:v>
                </c:pt>
                <c:pt idx="1">
                  <c:v>1999 p.</c:v>
                </c:pt>
                <c:pt idx="2">
                  <c:v>2003 p.</c:v>
                </c:pt>
                <c:pt idx="3">
                  <c:v>2007 p.</c:v>
                </c:pt>
                <c:pt idx="4">
                  <c:v>2011 p.</c:v>
                </c:pt>
                <c:pt idx="5">
                  <c:v>2015 p.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27.6</c:v>
                </c:pt>
                <c:pt idx="1">
                  <c:v>23.7</c:v>
                </c:pt>
                <c:pt idx="2">
                  <c:v>28.2</c:v>
                </c:pt>
                <c:pt idx="3">
                  <c:v>21</c:v>
                </c:pt>
                <c:pt idx="4">
                  <c:v>24.2</c:v>
                </c:pt>
                <c:pt idx="5">
                  <c:v>13.2</c:v>
                </c:pt>
              </c:numCache>
            </c:numRef>
          </c:val>
        </c:ser>
        <c:marker val="1"/>
        <c:axId val="61753984"/>
        <c:axId val="67480960"/>
      </c:lineChart>
      <c:catAx>
        <c:axId val="617539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480960"/>
        <c:crosses val="autoZero"/>
        <c:auto val="1"/>
        <c:lblAlgn val="ctr"/>
        <c:lblOffset val="100"/>
      </c:catAx>
      <c:valAx>
        <c:axId val="67480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11430">
            <a:noFill/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6175398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5504284984883488"/>
          <c:y val="0.34401707891042432"/>
        </c:manualLayout>
      </c:layout>
      <c:txPr>
        <a:bodyPr/>
        <a:lstStyle/>
        <a:p>
          <a:pPr>
            <a:defRPr sz="1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7076542322720648"/>
          <c:y val="0.10765293755239315"/>
          <c:w val="0.33172466652641458"/>
          <c:h val="0.566947611881508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Чоловіки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Ніколи не курили щодня</c:v>
                </c:pt>
                <c:pt idx="1">
                  <c:v>Колишні щоденні курці</c:v>
                </c:pt>
                <c:pt idx="2">
                  <c:v>Щоденні курці</c:v>
                </c:pt>
                <c:pt idx="3">
                  <c:v>Епізодичні курці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43.1</c:v>
                </c:pt>
                <c:pt idx="1">
                  <c:v>17.2</c:v>
                </c:pt>
                <c:pt idx="2">
                  <c:v>35.9</c:v>
                </c:pt>
                <c:pt idx="3">
                  <c:v>3.8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60330707935524897"/>
          <c:y val="0.27417408166769391"/>
          <c:w val="0.39669292443289805"/>
          <c:h val="0.3251424418559562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937499999999996"/>
          <c:y val="0.52812499999999996"/>
        </c:manualLayout>
      </c:layout>
      <c:txPr>
        <a:bodyPr/>
        <a:lstStyle/>
        <a:p>
          <a:pPr>
            <a:defRPr sz="18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3012565616797897"/>
          <c:y val="0.29549311023622049"/>
          <c:w val="0.3709988517060368"/>
          <c:h val="0.556498277559055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Жінки</c:v>
                </c:pt>
              </c:strCache>
            </c:strRef>
          </c:tx>
          <c:dLbls>
            <c:dLbl>
              <c:idx val="3"/>
              <c:layout>
                <c:manualLayout>
                  <c:x val="2.0833333333333359E-3"/>
                  <c:y val="-9.3752460629921361E-3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86.8</c:v>
                </c:pt>
                <c:pt idx="1">
                  <c:v>4.4000000000000004</c:v>
                </c:pt>
                <c:pt idx="2">
                  <c:v>7</c:v>
                </c:pt>
                <c:pt idx="3">
                  <c:v>1.8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4E346-5B2C-4162-BC0A-7C6AF3272547}" type="datetimeFigureOut">
              <a:rPr lang="uk-UA" smtClean="0"/>
              <a:t>04.11.2019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BC19A-6559-496F-8DDE-1825B2D0ED5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5A155CB-42CD-41A2-AF92-FA0043C1B852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BD9DD5B-4800-49BE-B467-F9F01A7F2CB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02309-300F-45D5-9709-81DE922F8BBD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586A-720E-49D4-83BC-99A7828811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4257-2D6E-4A2F-BE42-4E0B855BABB7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1FCF-F37F-407E-8011-D751E00231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8409-2EA3-48BB-85FF-3DDFD7DA304E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1326-67E1-43D8-A0F2-D27C359EFCD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B75BAC-5ADF-4CA0-AD77-957C3D3B5C4D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544BE4-618C-461C-A10D-88EA7ED249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285F26-2486-4456-A9DF-1151A6067647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9C55C7-4671-45A6-9775-968C109F1B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74D9A7-EE3A-41AB-BE9E-055DECA4A162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120C0-6551-4EE1-B58E-27FB396BC5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732DD6-4784-4150-98AA-CAA0F19D41EE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0B1C70-ADF3-4D44-96D6-C6D330FE8F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8498-D7DB-4306-8A34-0D59FAFBBC55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0BBF-D32C-40B8-8F53-EEEB949D90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C50A70-7ECA-4716-80C0-A6819BA67711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8D5874-4FCD-4F78-AC3C-9A657E645A2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472DDD-B252-4772-A0E5-E7ED028F4BA6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DE2582B-A2AB-4308-8128-EFA8E30DBC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27D703C-8644-4470-AD1E-A18F0177B666}" type="datetimeFigureOut">
              <a:rPr lang="uk-UA"/>
              <a:pPr>
                <a:defRPr/>
              </a:pPr>
              <a:t>04.11.2019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32A867-F5C4-482F-AC0C-265531073B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8" r:id="rId4"/>
    <p:sldLayoutId id="2147483759" r:id="rId5"/>
    <p:sldLayoutId id="2147483760" r:id="rId6"/>
    <p:sldLayoutId id="2147483754" r:id="rId7"/>
    <p:sldLayoutId id="2147483761" r:id="rId8"/>
    <p:sldLayoutId id="2147483762" r:id="rId9"/>
    <p:sldLayoutId id="2147483753" r:id="rId10"/>
    <p:sldLayoutId id="214748375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Здоровий спосіб життя</a:t>
            </a:r>
            <a:endParaRPr lang="uk-UA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024336" cy="302433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331640" y="548680"/>
            <a:ext cx="1512168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Кофеїн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78.jpg"/>
          <p:cNvPicPr>
            <a:picLocks noChangeAspect="1"/>
          </p:cNvPicPr>
          <p:nvPr/>
        </p:nvPicPr>
        <p:blipFill>
          <a:blip r:embed="rId3" cstate="print"/>
          <a:srcRect l="6000"/>
          <a:stretch>
            <a:fillRect/>
          </a:stretch>
        </p:blipFill>
        <p:spPr>
          <a:xfrm>
            <a:off x="5220072" y="3789040"/>
            <a:ext cx="3305407" cy="2880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4" name="Содержимое 3" descr="6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836712"/>
            <a:ext cx="3764989" cy="2376264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5508104" y="548680"/>
            <a:ext cx="2160240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Переїдання</a:t>
            </a:r>
            <a:endParaRPr lang="uk-UA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3501008"/>
            <a:ext cx="1736053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Шопоголізм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665.jpg"/>
          <p:cNvPicPr>
            <a:picLocks noChangeAspect="1"/>
          </p:cNvPicPr>
          <p:nvPr/>
        </p:nvPicPr>
        <p:blipFill>
          <a:blip r:embed="rId5" cstate="print"/>
          <a:srcRect l="16925" r="17713"/>
          <a:stretch>
            <a:fillRect/>
          </a:stretch>
        </p:blipFill>
        <p:spPr>
          <a:xfrm>
            <a:off x="611560" y="3501008"/>
            <a:ext cx="3168352" cy="31854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1331640" y="3356992"/>
            <a:ext cx="1944216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Токсикоманія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X37EMMe7x1WHTezQZo3i8c7sM9dXB1wyRaeydTAazGY86jP7Tt3MN8jxabttAuhvMyoZoJevEEJAJF8BafNGYNpzui6H8Aq5jZ1D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7" y="1628800"/>
            <a:ext cx="5120567" cy="28803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3347864" y="1340768"/>
            <a:ext cx="1914563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Серіаломанія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000" dirty="0" smtClean="0"/>
              <a:t>Дякую за увагу!</a:t>
            </a:r>
            <a:endParaRPr lang="uk-UA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5" descr="depositphotos_12538419-stock-photo-male-silhou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1557338"/>
            <a:ext cx="3121025" cy="4679950"/>
          </a:xfrm>
        </p:spPr>
      </p:pic>
      <p:sp>
        <p:nvSpPr>
          <p:cNvPr id="7" name="TextBox 6"/>
          <p:cNvSpPr txBox="1"/>
          <p:nvPr/>
        </p:nvSpPr>
        <p:spPr>
          <a:xfrm>
            <a:off x="3563888" y="476672"/>
            <a:ext cx="237626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Алкозалежність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501008"/>
            <a:ext cx="252028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Тютюнозалежність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2564904"/>
            <a:ext cx="244827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Ігрова залежність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2564904"/>
            <a:ext cx="252028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Наркозалежність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3645024"/>
            <a:ext cx="259228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Інтернет-залежність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1484784"/>
            <a:ext cx="216024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Переїдання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1412776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Трудоголізм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4869160"/>
            <a:ext cx="219573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Токсикоманія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4725144"/>
            <a:ext cx="259228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Любовна залежність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1600" y="548680"/>
            <a:ext cx="172819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Кіноманія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36" y="5733256"/>
            <a:ext cx="252028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Залежність від </a:t>
            </a:r>
            <a:r>
              <a:rPr lang="uk-UA" dirty="0" err="1"/>
              <a:t>електроцигарок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6732240" y="620688"/>
            <a:ext cx="165618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Шопоголізм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1331640" y="5589240"/>
            <a:ext cx="223224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Сексозалежність</a:t>
            </a:r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1763688" y="1916832"/>
            <a:ext cx="18002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Клептоманія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0232" y="3140968"/>
            <a:ext cx="151216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Танорексія</a:t>
            </a:r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827584" y="4149080"/>
            <a:ext cx="100811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Кофеїн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29454" y="4286256"/>
            <a:ext cx="150019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Людоманія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000892" y="2000240"/>
            <a:ext cx="1285884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Релігійна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lkohol-e153929112895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886278" cy="3312368"/>
          </a:xfrm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Алкоголізм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940425" y="1412875"/>
            <a:ext cx="2879725" cy="50784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Алкоголізм</a:t>
            </a:r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алкогольна</a:t>
            </a:r>
            <a:r>
              <a:rPr lang="en-US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залежність </a:t>
            </a:r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— характерна психофізична залежність від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алкоголю, а також хвороба, яка розвивається внаслідок хронічного зловживання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спиртними (алкогольними) напоями.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uk-UA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рок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ому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алкоголізм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звичок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зловживанням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алкоголем,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впливів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на здоров'я, 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працю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ідобробут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 людей.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Психологічно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звичка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ru-RU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хвороба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1463" y="284163"/>
          <a:ext cx="8321675" cy="5265737"/>
        </p:xfrm>
        <a:graphic>
          <a:graphicData uri="http://schemas.openxmlformats.org/presentationml/2006/ole">
            <p:oleObj spid="_x0000_s16385" name="Worksheet" r:id="rId3" imgW="8715451" imgH="551505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15-1024x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420888"/>
            <a:ext cx="5904656" cy="384609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Наркоманія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82089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Наркозалежність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непереборний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потяг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психічною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фізичною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наркотиків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Види наркотиків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1328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Опіати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(героїн,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метадон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морфін,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“ханка”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). Ці наркотики виготовляються з маку або мають схожу дію;</a:t>
            </a:r>
            <a:endParaRPr lang="uk-UA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92494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Психостимулятори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екстезі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кокаїн, ефедрин,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первітин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крек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501008"/>
            <a:ext cx="766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Конопляні препарати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(марихуана, анаша, гашиш, план) та інші.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err="1" smtClean="0"/>
              <a:t>Тютюнозалежність</a:t>
            </a:r>
            <a:endParaRPr lang="ru-RU" dirty="0"/>
          </a:p>
        </p:txBody>
      </p:sp>
      <p:pic>
        <p:nvPicPr>
          <p:cNvPr id="8" name="Содержимое 7" descr="4-26731356_1597270706982745_356449117625567392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716010" cy="3758307"/>
          </a:xfrm>
        </p:spPr>
      </p:pic>
      <p:pic>
        <p:nvPicPr>
          <p:cNvPr id="4" name="Рисунок 3" descr="0d6275bfc90f4fee15f83d20408a06f3_h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7847012" cy="3923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5536" y="404664"/>
          <a:ext cx="84604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483768" y="3717032"/>
          <a:ext cx="666023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115616" y="2924944"/>
          <a:ext cx="5951984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_650.650.img58ffa5873c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6028433" cy="452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Трудоголізм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56895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Трудоголізм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– прагнення людини надмірно працювати, яке виходить далеко за рамки природного працьовитості.</a:t>
            </a:r>
          </a:p>
          <a:p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1223</TotalTime>
  <Words>129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Открытая</vt:lpstr>
      <vt:lpstr>Worksheet</vt:lpstr>
      <vt:lpstr>Здоровий спосіб життя</vt:lpstr>
      <vt:lpstr>Слайд 2</vt:lpstr>
      <vt:lpstr>Алкоголізм</vt:lpstr>
      <vt:lpstr>Слайд 4</vt:lpstr>
      <vt:lpstr>Наркоманія</vt:lpstr>
      <vt:lpstr>Види наркотиків</vt:lpstr>
      <vt:lpstr>Тютюнозалежність</vt:lpstr>
      <vt:lpstr>Слайд 8</vt:lpstr>
      <vt:lpstr>Трудоголізм</vt:lpstr>
      <vt:lpstr>Слайд 10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129</cp:revision>
  <dcterms:created xsi:type="dcterms:W3CDTF">2019-10-24T12:04:53Z</dcterms:created>
  <dcterms:modified xsi:type="dcterms:W3CDTF">2019-11-04T20:29:55Z</dcterms:modified>
</cp:coreProperties>
</file>