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9"/>
  </p:notesMasterIdLst>
  <p:sldIdLst>
    <p:sldId id="256" r:id="rId2"/>
    <p:sldId id="293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86" r:id="rId11"/>
    <p:sldId id="264" r:id="rId12"/>
    <p:sldId id="287" r:id="rId13"/>
    <p:sldId id="265" r:id="rId14"/>
    <p:sldId id="266" r:id="rId15"/>
    <p:sldId id="270" r:id="rId16"/>
    <p:sldId id="288" r:id="rId17"/>
    <p:sldId id="271" r:id="rId18"/>
    <p:sldId id="274" r:id="rId19"/>
    <p:sldId id="272" r:id="rId20"/>
    <p:sldId id="289" r:id="rId21"/>
    <p:sldId id="290" r:id="rId22"/>
    <p:sldId id="291" r:id="rId23"/>
    <p:sldId id="292" r:id="rId24"/>
    <p:sldId id="273" r:id="rId25"/>
    <p:sldId id="281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5" autoAdjust="0"/>
    <p:restoredTop sz="94698" autoAdjust="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8658F4B-9F25-4272-838D-3BC1B2C92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411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6458B6-D092-4902-B9D6-8E4E0EA0FA6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61775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D4278D-07AE-497B-A633-4EF92D9B2C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A411D-9EB2-40C2-9912-F9CE1DC04D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97C234-33C2-43F7-B126-BB90D8B5E0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7DBB8-6B8C-470A-AE34-769CBB520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F7227-EE60-4D54-9974-E68355F62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2FB42-ADAC-4CE0-A08F-328C8543E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20075-0728-4920-B270-E7A8E1D7F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5A404-7A4E-49C9-AAA2-F929BAA95E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93C9F0A4-73F1-4072-BEFD-5283889672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1C53B-DDF8-48E4-953D-FA3FFC6194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AF6BB2-FD80-44AC-846D-5AEF11118B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434A7B-F368-437C-92A7-31A11F0BCD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24B002-23D5-4139-89BA-C42DED6A05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08F5DF-5D6A-4A30-9A99-98B46DB4A7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7B49C2-89A7-426D-923A-D8E6FB6E34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DF33422-1F52-4583-9299-BB45B73747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a-referat.com/%D0%A2%D1%96%D0%BD%D1%8C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uk.wikipedia.org/wiki/%D0%9E%D0%BF%D1%82%D0%B8%D1%87%D0%BD%D0%B0_%D1%96%D0%BB%D1%8E%D0%B7%D1%96%D1%8F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k.wikipedia.org/wiki/%D0%97%D1%96%D1%80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1995" TargetMode="External"/><Relationship Id="rId2" Type="http://schemas.openxmlformats.org/officeDocument/2006/relationships/hyperlink" Target="http://uk.wikipedia.org/wiki/%D0%A1%D1%96%D1%82%D0%BA%D1%96%D0%B2%D0%BA%D0%B0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hyperlink" Target="http://uk.wikipedia.org/w/index.php?title=%D0%95%D0%B4%D0%B2%D0%B0%D1%80%D0%B4_%D0%90%D0%B4%D0%B5%D0%BB%D1%8C%D1%81%D0%BE%D0%BD&amp;action=edit&amp;redlink=1" TargetMode="External"/><Relationship Id="rId4" Type="http://schemas.openxmlformats.org/officeDocument/2006/relationships/hyperlink" Target="http://uk.wikipedia.org/wiki/%D0%9C%D0%B0%D1%81%D1%81%D0%B0%D1%87%D1%83%D1%81%D0%B5%D1%82%D1%81%D1%8C%D0%BA%D0%B8%D0%B9_%D1%82%D0%B5%D1%85%D0%BD%D0%BE%D0%BB%D0%BE%D0%B3%D1%96%D1%87%D0%BD%D0%B8%D0%B9_%D1%96%D0%BD%D1%81%D1%82%D0%B8%D1%82%D1%83%D1%82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k.wikipedia.org/wiki/1946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sz="5400" dirty="0" smtClean="0"/>
              <a:t>Дія законів зорових ілюзій в процесі формоутворення</a:t>
            </a:r>
            <a:endParaRPr lang="ru-RU" sz="5400" b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4955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800" u="sng" dirty="0" smtClean="0"/>
              <a:t>В </a:t>
            </a:r>
            <a:r>
              <a:rPr lang="ru-RU" sz="2800" u="sng" dirty="0" err="1" smtClean="0"/>
              <a:t>ц</a:t>
            </a:r>
            <a:r>
              <a:rPr lang="uk-UA" sz="2800" u="sng" dirty="0" smtClean="0"/>
              <a:t>і</a:t>
            </a:r>
            <a:r>
              <a:rPr lang="ru-RU" sz="2800" u="sng" dirty="0" err="1" smtClean="0"/>
              <a:t>й</a:t>
            </a:r>
            <a:r>
              <a:rPr lang="ru-RU" sz="2800" u="sng" dirty="0" smtClean="0"/>
              <a:t> </a:t>
            </a:r>
            <a:r>
              <a:rPr lang="ru-RU" sz="2800" u="sng" dirty="0" err="1" smtClean="0"/>
              <a:t>презентації</a:t>
            </a:r>
            <a:r>
              <a:rPr lang="ru-RU" sz="2800" u="sng" dirty="0" smtClean="0"/>
              <a:t> </a:t>
            </a:r>
            <a:r>
              <a:rPr lang="ru-RU" sz="2800" u="sng" dirty="0" err="1" smtClean="0"/>
              <a:t>ви</a:t>
            </a:r>
            <a:r>
              <a:rPr lang="ru-RU" sz="2800" u="sng" dirty="0" smtClean="0"/>
              <a:t> </a:t>
            </a:r>
            <a:r>
              <a:rPr lang="ru-RU" sz="2800" u="sng" dirty="0" err="1" smtClean="0"/>
              <a:t>дізнаєтесь</a:t>
            </a:r>
            <a:r>
              <a:rPr lang="ru-RU" sz="2800" u="sng" dirty="0" smtClean="0"/>
              <a:t>:</a:t>
            </a:r>
          </a:p>
          <a:p>
            <a:pPr eaLnBrk="1" hangingPunct="1"/>
            <a:r>
              <a:rPr lang="ru-RU" sz="2800" dirty="0" smtClean="0"/>
              <a:t>•</a:t>
            </a:r>
            <a:r>
              <a:rPr lang="ru-RU" sz="2800" dirty="0" err="1" smtClean="0"/>
              <a:t>Види</a:t>
            </a:r>
            <a:r>
              <a:rPr lang="ru-RU" sz="2800" dirty="0" smtClean="0"/>
              <a:t> </a:t>
            </a:r>
            <a:r>
              <a:rPr lang="ru-RU" sz="2800" dirty="0" err="1" smtClean="0"/>
              <a:t>оптичних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ілюзій</a:t>
            </a:r>
            <a:r>
              <a:rPr lang="ru-RU" sz="2800" dirty="0" smtClean="0"/>
              <a:t>;</a:t>
            </a:r>
          </a:p>
          <a:p>
            <a:pPr eaLnBrk="1" hangingPunct="1"/>
            <a:r>
              <a:rPr lang="ru-RU" dirty="0" smtClean="0"/>
              <a:t> </a:t>
            </a:r>
            <a:r>
              <a:rPr lang="ru-RU" sz="2800" dirty="0" smtClean="0"/>
              <a:t>• Як проходить </a:t>
            </a:r>
            <a:r>
              <a:rPr lang="ru-RU" sz="2800" dirty="0" err="1" smtClean="0"/>
              <a:t>оптична</a:t>
            </a:r>
            <a:r>
              <a:rPr lang="ru-RU" sz="2800" dirty="0" smtClean="0"/>
              <a:t> </a:t>
            </a:r>
            <a:r>
              <a:rPr lang="ru-RU" sz="2800" dirty="0" err="1" smtClean="0"/>
              <a:t>ілюзія</a:t>
            </a:r>
            <a:r>
              <a:rPr lang="ru-RU" sz="2800" dirty="0" smtClean="0"/>
              <a:t>.</a:t>
            </a:r>
            <a:endParaRPr lang="en-US" sz="2800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uk-UA" dirty="0" smtClean="0"/>
              <a:t>Лекція </a:t>
            </a:r>
            <a:r>
              <a:rPr lang="uk-UA" smtClean="0"/>
              <a:t>5                     </a:t>
            </a:r>
            <a:r>
              <a:rPr lang="uk-UA" dirty="0" smtClean="0"/>
              <a:t>з дисципліни </a:t>
            </a:r>
            <a:r>
              <a:rPr lang="uk-UA" dirty="0" err="1" smtClean="0"/>
              <a:t>КОФ</a:t>
            </a:r>
            <a:endParaRPr lang="ru-RU" sz="2800" dirty="0" smtClean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Владос\Downloads\1600x1200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0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err="1" smtClean="0"/>
              <a:t>Рухомі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ілюзії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10243" name="Rectangle 9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10244" name="Rectangle 10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Ефект посилюється при нахилах, обертаннях, наближенні / віддаленні голови</a:t>
            </a:r>
          </a:p>
          <a:p>
            <a:pPr eaLnBrk="1" hangingPunct="1"/>
            <a:r>
              <a:rPr lang="ru-RU" sz="2400" smtClean="0"/>
              <a:t>Нерухоме зображення здається рухомим.</a:t>
            </a:r>
          </a:p>
          <a:p>
            <a:pPr eaLnBrk="1" hangingPunct="1"/>
            <a:r>
              <a:rPr lang="ru-RU" sz="2400" smtClean="0"/>
              <a:t>При розгляданні однакових рухомих м'ячів, можна побачити, що вони різного розміру.</a:t>
            </a:r>
          </a:p>
        </p:txBody>
      </p:sp>
      <p:pic>
        <p:nvPicPr>
          <p:cNvPr id="10246" name="Picture 6" descr="C:\Users\Владос\Downloads\slide_362654_4079874_free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571612"/>
            <a:ext cx="4071966" cy="4665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Владос\Downloads\0_9ddd0_2d87bdfa_XXL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Картинки-перевертні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Картинки-перевертні</a:t>
            </a:r>
            <a:endParaRPr lang="ru-RU" sz="2400" b="1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Картинка-перевертень — вид оптичної ілюзії, за якої від напрямку погляду залежить характер сприйманого об'єкта. Однією з таких ілюзій є «качкозаєць»: зображення може трактуватися і як зображення качки, і як зображення зайця.</a:t>
            </a:r>
          </a:p>
        </p:txBody>
      </p:sp>
      <p:pic>
        <p:nvPicPr>
          <p:cNvPr id="11268" name="Picture 9" descr="kar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02113" y="2565400"/>
            <a:ext cx="2279650" cy="2808288"/>
          </a:xfrm>
          <a:noFill/>
        </p:spPr>
      </p:pic>
      <p:pic>
        <p:nvPicPr>
          <p:cNvPr id="11269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16688" y="2565400"/>
            <a:ext cx="2106612" cy="2814638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C:\Users\Владос\Downloads\ecc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904"/>
            <a:ext cx="9144000" cy="68380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err="1" smtClean="0"/>
              <a:t>Розпізнавання</a:t>
            </a:r>
            <a:r>
              <a:rPr lang="ru-RU" b="1" dirty="0" smtClean="0"/>
              <a:t> </a:t>
            </a:r>
            <a:r>
              <a:rPr lang="ru-RU" b="1" dirty="0" err="1" smtClean="0"/>
              <a:t>образів</a:t>
            </a:r>
            <a:endParaRPr lang="ru-RU" b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Задача розпізнавання образів</a:t>
            </a:r>
            <a:r>
              <a:rPr lang="ru-RU" sz="2400" smtClean="0"/>
              <a:t> — це задача віднесення вихідних даних до певного класу за допомогою виділення істотних ознак, що характеризують ці дані, із загальної маси несуттєвих даних. </a:t>
            </a:r>
          </a:p>
        </p:txBody>
      </p:sp>
      <p:pic>
        <p:nvPicPr>
          <p:cNvPr id="16388" name="Picture 6" descr="17facew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1844675"/>
            <a:ext cx="3338513" cy="3471863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 descr="C:\Users\Владос\Downloads\a6ecb516-730f-4783-b188-126c7fd0c7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002"/>
            <a:ext cx="9144000" cy="68620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"Фігура" і "фон"</a:t>
            </a:r>
            <a:r>
              <a:rPr lang="ru-RU" smtClean="0"/>
              <a:t> 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/>
              <a:t>"Фігура" і "фон"</a:t>
            </a:r>
            <a:r>
              <a:rPr lang="ru-RU" sz="2000" smtClean="0"/>
              <a:t> </a:t>
            </a:r>
            <a:br>
              <a:rPr lang="ru-RU" sz="2000" smtClean="0"/>
            </a:br>
            <a:r>
              <a:rPr lang="ru-RU" sz="2000" smtClean="0"/>
              <a:t>зумовлених впливом контрасту яскравості, тобто відносини різниці яркостей об'єкта і фону до яскравості фону. Чим більший контраст яскравості, тим краще помітний об'єкт і тим виразніше видно його контур і форма. </a:t>
            </a:r>
            <a:br>
              <a:rPr lang="ru-RU" sz="2000" smtClean="0"/>
            </a:br>
            <a:r>
              <a:rPr lang="ru-RU" sz="2000" smtClean="0"/>
              <a:t>Око дуже часто темна пляма приймає за </a:t>
            </a:r>
            <a:r>
              <a:rPr lang="ru-RU" sz="2000" smtClean="0">
                <a:hlinkClick r:id="rId2" tooltip="Тінь"/>
              </a:rPr>
              <a:t>тінь</a:t>
            </a:r>
            <a:r>
              <a:rPr lang="ru-RU" sz="2000" smtClean="0"/>
              <a:t> від інших, що стоять поруч предметів. На цьому принципі заснована камуфляжна забарвлення предметів плямами різних кольорів з метою військової маскування. </a:t>
            </a:r>
          </a:p>
        </p:txBody>
      </p:sp>
      <p:pic>
        <p:nvPicPr>
          <p:cNvPr id="17412" name="Picture 15" descr="kolonny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2133600"/>
            <a:ext cx="4359275" cy="3270250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"Фігура" і "фон"</a:t>
            </a:r>
            <a:r>
              <a:rPr lang="ru-RU" smtClean="0"/>
              <a:t> </a:t>
            </a:r>
          </a:p>
        </p:txBody>
      </p:sp>
      <p:pic>
        <p:nvPicPr>
          <p:cNvPr id="18436" name="Picture 8" descr="poing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06500" y="2313781"/>
            <a:ext cx="2540000" cy="3098800"/>
          </a:xfrm>
          <a:noFill/>
        </p:spPr>
      </p:pic>
      <p:sp>
        <p:nvSpPr>
          <p:cNvPr id="18435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Tahoma" pitchFamily="34" charset="0"/>
              </a:rPr>
              <a:t>По-перше, на більш темному тлі ми бачимо фігури більш світлими і, навпаки, на світлому - темнішими. По-друге, при сприйнятті фігури і фону ми схильні бачити перш за все плями меншої площі, а також плями яскравіші "виступаючі", причому частіше всього фон нам здається лежачим далі від нас, за фігурою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Неможлива фігура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25538"/>
            <a:ext cx="4038600" cy="5257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latin typeface="Tahoma" pitchFamily="34" charset="0"/>
              </a:rPr>
              <a:t>Неможлива фігура</a:t>
            </a:r>
            <a:r>
              <a:rPr lang="ru-RU" sz="2400" smtClean="0">
                <a:latin typeface="Tahoma" pitchFamily="34" charset="0"/>
              </a:rPr>
              <a:t> — один з видів </a:t>
            </a:r>
            <a:r>
              <a:rPr lang="ru-RU" sz="2400" smtClean="0">
                <a:latin typeface="Tahoma" pitchFamily="34" charset="0"/>
                <a:hlinkClick r:id="rId2" tooltip="Оптична ілюзія"/>
              </a:rPr>
              <a:t>оптичних ілюзій</a:t>
            </a:r>
            <a:r>
              <a:rPr lang="ru-RU" sz="2400" smtClean="0">
                <a:latin typeface="Tahoma" pitchFamily="34" charset="0"/>
              </a:rPr>
              <a:t>, фігура, що здається на перший погляд проекцією звичайного тривимірного об'єкта, але якщо придивитися, то стають очевидні суперечливі поєднання елементів фігури. Створюється ілюзія неможливості існування такої фігури в тривимірному просторі.</a:t>
            </a:r>
          </a:p>
        </p:txBody>
      </p:sp>
      <p:pic>
        <p:nvPicPr>
          <p:cNvPr id="19460" name="Picture 7" descr="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773238"/>
            <a:ext cx="4032250" cy="3413125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Сприйняття предметів залежить від фону, настрою людини та її психічного стану. Іноді наше зорове сприйняття підлягає ілюзії.</a:t>
            </a:r>
            <a:br>
              <a:rPr lang="uk-UA" sz="3600" dirty="0" smtClean="0"/>
            </a:br>
            <a:endParaRPr lang="en-US" sz="3600" dirty="0" smtClean="0"/>
          </a:p>
          <a:p>
            <a:r>
              <a:rPr lang="uk-UA" sz="3600" b="1" dirty="0" smtClean="0"/>
              <a:t>Ілюзія</a:t>
            </a:r>
            <a:r>
              <a:rPr lang="uk-UA" sz="3600" dirty="0" smtClean="0"/>
              <a:t> — помилкове, спотворене, неадекватне  сприйняття.</a:t>
            </a:r>
            <a:endParaRPr lang="ru-RU" sz="3600" dirty="0"/>
          </a:p>
        </p:txBody>
      </p:sp>
    </p:spTree>
  </p:cSld>
  <p:clrMapOvr>
    <a:masterClrMapping/>
  </p:clrMapOvr>
  <p:transition spd="slow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Владос\Downloads\3D-рисунки-от-Бена-Хайне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Владос\Downloads\3dGraffRamonBruin_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Владос\Downloads\8104305-R3L8T8D-650-dogfight_by_jjkairbrush-d64nm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Владос\Downloads\mini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11"/>
            <a:ext cx="9143999" cy="6813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Grp="1" noChangeArrowheads="1"/>
          </p:cNvSpPr>
          <p:nvPr>
            <p:ph type="title"/>
          </p:nvPr>
        </p:nvSpPr>
        <p:spPr>
          <a:xfrm>
            <a:off x="468313" y="-38735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4000" smtClean="0"/>
              <a:t/>
            </a:r>
            <a:br>
              <a:rPr lang="uk-UA" sz="4000" smtClean="0"/>
            </a:br>
            <a:r>
              <a:rPr lang="uk-UA" sz="4000" b="1" smtClean="0"/>
              <a:t>Як проходить ілюзія</a:t>
            </a:r>
            <a:endParaRPr lang="ru-RU" sz="4000" b="1" smtClean="0"/>
          </a:p>
        </p:txBody>
      </p:sp>
      <p:sp>
        <p:nvSpPr>
          <p:cNvPr id="2048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125538"/>
            <a:ext cx="4679950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b="1" smtClean="0"/>
              <a:t>Первинна обробка оптичної інформації відбувається в оці.</a:t>
            </a:r>
          </a:p>
          <a:p>
            <a:pPr eaLnBrk="1" hangingPunct="1">
              <a:lnSpc>
                <a:spcPct val="90000"/>
              </a:lnSpc>
            </a:pPr>
            <a:r>
              <a:rPr lang="uk-UA" b="1" smtClean="0"/>
              <a:t>Світло проходить через оптичну систему ока, котру складають: рогівка, рідина передньої камери, кришталик, скловидне тіло.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800" b="1" smtClean="0"/>
              <a:t>       </a:t>
            </a:r>
            <a:endParaRPr lang="ru-RU" sz="2800" b="1" smtClean="0"/>
          </a:p>
        </p:txBody>
      </p:sp>
      <p:pic>
        <p:nvPicPr>
          <p:cNvPr id="20484" name="Picture 10" descr="images (1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8763" y="908050"/>
            <a:ext cx="3805237" cy="4105275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/>
              <a:t>Як проходить ілюзія</a:t>
            </a:r>
            <a:endParaRPr lang="ru-RU" b="1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b="1" smtClean="0"/>
              <a:t>Зображення предмета формується на сітківці, котра перетворює світлове випромінювання на електричні імпульси.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b="1" smtClean="0"/>
              <a:t>Електричний сигнал, виникаючи завдяки фотоефекту, передається  в нервові клітини і, дальше, по зоровому нерву в мозок.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smtClean="0"/>
              <a:t>       </a:t>
            </a:r>
            <a:endParaRPr lang="ru-RU" sz="2000" b="1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21508" name="Picture 10" descr="02magri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628775"/>
            <a:ext cx="3844925" cy="4824413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/>
              <a:t>Як проходить ілюзія</a:t>
            </a:r>
            <a:endParaRPr lang="ru-RU" b="1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2832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b="1" dirty="0" err="1" smtClean="0"/>
              <a:t>Об’</a:t>
            </a:r>
            <a:r>
              <a:rPr lang="ru-RU" sz="2400" b="1" dirty="0" err="1" smtClean="0"/>
              <a:t>єкти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полі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зору</a:t>
            </a:r>
            <a:r>
              <a:rPr lang="uk-UA" sz="2400" b="1" dirty="0" smtClean="0"/>
              <a:t> людини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фіксуються</a:t>
            </a:r>
            <a:r>
              <a:rPr lang="ru-RU" sz="2400" b="1" dirty="0" smtClean="0"/>
              <a:t> не </a:t>
            </a:r>
            <a:r>
              <a:rPr lang="ru-RU" sz="2400" b="1" dirty="0" err="1" smtClean="0"/>
              <a:t>відразу</a:t>
            </a:r>
            <a:r>
              <a:rPr lang="ru-RU" sz="2400" b="1" dirty="0" smtClean="0"/>
              <a:t>, а </a:t>
            </a:r>
            <a:r>
              <a:rPr lang="ru-RU" sz="2400" b="1" dirty="0" err="1" smtClean="0"/>
              <a:t>послідовним</a:t>
            </a:r>
            <a:r>
              <a:rPr lang="ru-RU" sz="2400" b="1" dirty="0" smtClean="0"/>
              <a:t> переводом </a:t>
            </a:r>
            <a:r>
              <a:rPr lang="ru-RU" sz="2400" b="1" dirty="0" err="1" smtClean="0"/>
              <a:t>погляду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одного на </a:t>
            </a:r>
            <a:r>
              <a:rPr lang="ru-RU" sz="2400" b="1" dirty="0" err="1" smtClean="0"/>
              <a:t>інший</a:t>
            </a:r>
            <a:r>
              <a:rPr lang="ru-RU" sz="2400" b="1" dirty="0" smtClean="0"/>
              <a:t>. </a:t>
            </a:r>
            <a:r>
              <a:rPr lang="uk-UA" sz="2400" b="1" dirty="0" smtClean="0"/>
              <a:t>Проте загальна картина – єдина і нерухома. Пояснюється це особливим механізмом сприйняття, який відтворюючи образ в мозку, координує його з рухами голови та очей.</a:t>
            </a:r>
          </a:p>
        </p:txBody>
      </p:sp>
      <p:pic>
        <p:nvPicPr>
          <p:cNvPr id="22532" name="Picture 6" descr="04wind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476875" y="3024981"/>
            <a:ext cx="2381250" cy="1676400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/>
              <a:t>Як проходить ілюзія</a:t>
            </a:r>
            <a:endParaRPr lang="ru-RU" b="1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b="1" smtClean="0"/>
              <a:t>Зорова система володіє здатністю ігнорувати непотрібну інформацію, котра з’</a:t>
            </a:r>
            <a:r>
              <a:rPr lang="ru-RU" sz="2400" b="1" smtClean="0"/>
              <a:t>являється на сітківці ока.</a:t>
            </a:r>
            <a:endParaRPr lang="uk-UA" sz="2400" b="1" smtClean="0"/>
          </a:p>
          <a:p>
            <a:pPr eaLnBrk="1" hangingPunct="1">
              <a:lnSpc>
                <a:spcPct val="80000"/>
              </a:lnSpc>
            </a:pPr>
            <a:r>
              <a:rPr lang="uk-UA" sz="2400" b="1" smtClean="0"/>
              <a:t>Останнім етапом зорового сприйняття є: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b="1" smtClean="0"/>
              <a:t>      - усвідомлення побаченого, та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b="1" smtClean="0"/>
              <a:t>      - індентифікація (впізнання) видимих предметів.</a:t>
            </a:r>
          </a:p>
          <a:p>
            <a:pPr eaLnBrk="1" hangingPunct="1">
              <a:lnSpc>
                <a:spcPct val="80000"/>
              </a:lnSpc>
            </a:pPr>
            <a:endParaRPr lang="ru-RU" sz="1400" smtClean="0"/>
          </a:p>
        </p:txBody>
      </p:sp>
      <p:pic>
        <p:nvPicPr>
          <p:cNvPr id="23556" name="Picture 6" descr="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276475"/>
            <a:ext cx="4214812" cy="2824163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/>
              <a:t>Види оптичних ілюзій</a:t>
            </a:r>
            <a:endParaRPr lang="ru-RU" b="1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268413"/>
            <a:ext cx="4038600" cy="4764087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Оптичні ілюзії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- </a:t>
            </a:r>
            <a:r>
              <a:rPr lang="uk-UA" sz="2000" dirty="0" err="1" smtClean="0"/>
              <a:t>перевертиши</a:t>
            </a:r>
            <a:r>
              <a:rPr lang="uk-UA" sz="20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сприйняття розміру.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сприйняття глибини.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Малюнки на асфальті.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сприйняття кольору.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Розпізнавання образів.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фігури і фону.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Ілюзії неможливого.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Невидиме - видиме.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Картинки в картинках.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dirty="0" smtClean="0"/>
              <a:t>Картини - "перевертні" і їх герої</a:t>
            </a:r>
            <a:endParaRPr lang="ru-RU" sz="2000" dirty="0" smtClean="0"/>
          </a:p>
        </p:txBody>
      </p:sp>
      <p:pic>
        <p:nvPicPr>
          <p:cNvPr id="3076" name="Picture 11" descr="i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62500" y="1958181"/>
            <a:ext cx="3810000" cy="3810000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/>
              <a:t>Що таке оптична ілюзія?</a:t>
            </a:r>
            <a:endParaRPr lang="ru-RU" b="1" smtClean="0"/>
          </a:p>
        </p:txBody>
      </p:sp>
      <p:sp>
        <p:nvSpPr>
          <p:cNvPr id="4099" name="Rectangle 3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000" b="1" smtClean="0"/>
              <a:t>Оптична ілюзія</a:t>
            </a:r>
            <a:r>
              <a:rPr lang="ru-RU" sz="2000" smtClean="0"/>
              <a:t>  — помилка в </a:t>
            </a:r>
            <a:r>
              <a:rPr lang="ru-RU" sz="2000" smtClean="0">
                <a:hlinkClick r:id="rId2" tooltip="Зір"/>
              </a:rPr>
              <a:t>зоровому сприйнятті</a:t>
            </a:r>
            <a:r>
              <a:rPr lang="ru-RU" sz="2000" smtClean="0"/>
              <a:t>, викликана неточністю або неадекватністю процесів неусвідомлюваної корекції зорового образу, а також фізичними причинами («Плескатий Місяць», «зламана ложка» у склянці з водою). Причини оптичних ілюзій досліджують як з погляду фізіології зору, так і в рамках вивчення психології зорового сприйняття.</a:t>
            </a:r>
          </a:p>
        </p:txBody>
      </p:sp>
      <p:pic>
        <p:nvPicPr>
          <p:cNvPr id="4100" name="Picture 33" descr="300px-·_The_9_wheels_seem_to_be_moving_·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205038"/>
            <a:ext cx="4160838" cy="4176712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Сприйняття глибини</a:t>
            </a:r>
          </a:p>
        </p:txBody>
      </p:sp>
      <p:pic>
        <p:nvPicPr>
          <p:cNvPr id="5124" name="Picture 10" descr="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6238" y="1412875"/>
            <a:ext cx="3744912" cy="2471738"/>
          </a:xfrm>
          <a:noFill/>
        </p:spPr>
      </p:pic>
      <p:sp>
        <p:nvSpPr>
          <p:cNvPr id="512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946525"/>
            <a:ext cx="8229600" cy="291147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Ілюзії сприйняття глибини — неадекватне відображення предмета, що сприймається, та його властивостей. Мозок несвідомо бачить малюнки тільки одновипуклі (одноввігнуті). Сприйняття залежить від напрямку зовнішнього (реального чи позірного) освітлення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Ілюзії сприйняття кольору</a:t>
            </a:r>
          </a:p>
        </p:txBody>
      </p:sp>
      <p:sp>
        <p:nvSpPr>
          <p:cNvPr id="6147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smtClean="0"/>
              <a:t>Вже близько ста років відомо, що коли на </a:t>
            </a:r>
            <a:r>
              <a:rPr lang="ru-RU" sz="2000" smtClean="0">
                <a:hlinkClick r:id="rId2" tooltip="Сітківка"/>
              </a:rPr>
              <a:t>сітківці</a:t>
            </a:r>
            <a:r>
              <a:rPr lang="ru-RU" sz="2000" smtClean="0"/>
              <a:t> ока виникає зображення, яке складається зі світлих і темних областей, світло від яскраво освітлених ділянок ніби перетікає на темні ділянки. Це явище називається оптичної іррадіацією.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/>
              <a:t>Одна з таких ілюзій була описана в </a:t>
            </a:r>
            <a:r>
              <a:rPr lang="ru-RU" sz="2000" smtClean="0">
                <a:hlinkClick r:id="rId3" tooltip="1995"/>
              </a:rPr>
              <a:t>1995</a:t>
            </a:r>
            <a:r>
              <a:rPr lang="ru-RU" sz="2000" smtClean="0"/>
              <a:t> році професором </a:t>
            </a:r>
            <a:r>
              <a:rPr lang="ru-RU" sz="2000" smtClean="0">
                <a:hlinkClick r:id="rId4" tooltip="Массачусетський технологічний інститут"/>
              </a:rPr>
              <a:t>Массачусетського технологічного інституту</a:t>
            </a:r>
            <a:r>
              <a:rPr lang="ru-RU" sz="2000" smtClean="0"/>
              <a:t> </a:t>
            </a:r>
            <a:r>
              <a:rPr lang="ru-RU" sz="2000" smtClean="0">
                <a:hlinkClick r:id="rId5" tooltip="Едвард Адельсон (ще не написана)"/>
              </a:rPr>
              <a:t>Едвардом Адельсоном</a:t>
            </a:r>
            <a:r>
              <a:rPr lang="ru-RU" sz="2000" smtClean="0"/>
              <a:t>.</a:t>
            </a:r>
          </a:p>
        </p:txBody>
      </p:sp>
      <p:pic>
        <p:nvPicPr>
          <p:cNvPr id="6148" name="Picture 11" descr="vr_zmey_illuziya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2693532"/>
            <a:ext cx="4038600" cy="2339298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/>
              <a:t>Сприйняття розміру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4038600" cy="56165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smtClean="0"/>
              <a:t>    Ілюзії часто призводять до абсолютно неправильних кількісних оцінок реальних геометричних величин. За деяких обставин можна помилитися на 25% і більше щодо розмірів предмета, якщо окомірні оцінки не перевірити лінійкою.</a:t>
            </a:r>
          </a:p>
        </p:txBody>
      </p:sp>
      <p:pic>
        <p:nvPicPr>
          <p:cNvPr id="7172" name="Picture 9" descr="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24500" y="2701131"/>
            <a:ext cx="2286000" cy="2324100"/>
          </a:xfr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/>
              <a:t>Кімната Еймса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sz="2000" smtClean="0"/>
              <a:t>Кімната, придумана Адельбертом Еймсом Молодшим в </a:t>
            </a:r>
            <a:r>
              <a:rPr lang="ru-RU" sz="2000" smtClean="0">
                <a:hlinkClick r:id="rId2" tooltip="1946"/>
              </a:rPr>
              <a:t>1946</a:t>
            </a:r>
            <a:r>
              <a:rPr lang="ru-RU" sz="2000" smtClean="0"/>
              <a:t> році, є прикладом тривимірної оптичної ілюзії. Кімната спроектована таким чином, що при погляді спереду здається звичайною, з перпендикулярними стінами та стелею. Насправді, форма кімнати є трапецією, де далека стіна розташована під дуже гострим кутом до однієї стіни і, відповідно, під тупим кутом до іншої. Правий кут, таким чином, значно ближче до спостерігача, ніж лівий.</a:t>
            </a:r>
          </a:p>
        </p:txBody>
      </p:sp>
      <p:sp>
        <p:nvSpPr>
          <p:cNvPr id="819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000" smtClean="0"/>
          </a:p>
        </p:txBody>
      </p:sp>
      <p:pic>
        <p:nvPicPr>
          <p:cNvPr id="8197" name="Picture 8" descr="ANd9GcQR848rFQMJbXFpN0aH35UJYl0n1sjqR-MQcerML0AAMcqqiwv2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8363" y="1989138"/>
            <a:ext cx="4465637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err="1" smtClean="0"/>
              <a:t>Стерео-ілюзії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Стереопари, накладені на періодичну структуру (Бела Юллеш, Угорщина) дозволяють спостерігати стереозображення так само, як і звичайну стереопару. Періодичне зображення полегшує «розведення» очей, так що після фокусування очей на відстань кілька десятків сантиметрів дозволяє побачити стереозображення.</a:t>
            </a:r>
          </a:p>
        </p:txBody>
      </p:sp>
      <p:sp>
        <p:nvSpPr>
          <p:cNvPr id="9220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400" dirty="0" smtClean="0"/>
          </a:p>
        </p:txBody>
      </p:sp>
      <p:pic>
        <p:nvPicPr>
          <p:cNvPr id="9222" name="Picture 6" descr="C:\Users\Владос\Downloads\1274195251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1571612"/>
            <a:ext cx="4476759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104</TotalTime>
  <Words>428</Words>
  <Application>Microsoft Office PowerPoint</Application>
  <PresentationFormat>Экран (4:3)</PresentationFormat>
  <Paragraphs>66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Book Antiqua</vt:lpstr>
      <vt:lpstr>Lucida Sans</vt:lpstr>
      <vt:lpstr>Tahoma</vt:lpstr>
      <vt:lpstr>Times New Roman</vt:lpstr>
      <vt:lpstr>Wingdings</vt:lpstr>
      <vt:lpstr>Wingdings 2</vt:lpstr>
      <vt:lpstr>Wingdings 3</vt:lpstr>
      <vt:lpstr>Апекс</vt:lpstr>
      <vt:lpstr>Дія законів зорових ілюзій в процесі формоутворення</vt:lpstr>
      <vt:lpstr>Презентация PowerPoint</vt:lpstr>
      <vt:lpstr>Види оптичних ілюзій</vt:lpstr>
      <vt:lpstr>Що таке оптична ілюзія?</vt:lpstr>
      <vt:lpstr>Сприйняття глибини</vt:lpstr>
      <vt:lpstr>Ілюзії сприйняття кольору</vt:lpstr>
      <vt:lpstr>Сприйняття розміру </vt:lpstr>
      <vt:lpstr>Кімната Еймса </vt:lpstr>
      <vt:lpstr>Стерео-ілюзії </vt:lpstr>
      <vt:lpstr>Презентация PowerPoint</vt:lpstr>
      <vt:lpstr>Рухомі ілюзії </vt:lpstr>
      <vt:lpstr>Презентация PowerPoint</vt:lpstr>
      <vt:lpstr>Картинки-перевертні</vt:lpstr>
      <vt:lpstr>Презентация PowerPoint</vt:lpstr>
      <vt:lpstr>Розпізнавання образів</vt:lpstr>
      <vt:lpstr>Презентация PowerPoint</vt:lpstr>
      <vt:lpstr>"Фігура" і "фон" </vt:lpstr>
      <vt:lpstr>"Фігура" і "фон" </vt:lpstr>
      <vt:lpstr>Неможлива фігура</vt:lpstr>
      <vt:lpstr>Презентация PowerPoint</vt:lpstr>
      <vt:lpstr>Презентация PowerPoint</vt:lpstr>
      <vt:lpstr>Презентация PowerPoint</vt:lpstr>
      <vt:lpstr>Презентация PowerPoint</vt:lpstr>
      <vt:lpstr> Як проходить ілюзія</vt:lpstr>
      <vt:lpstr>Як проходить ілюзія</vt:lpstr>
      <vt:lpstr>Як проходить ілюзія</vt:lpstr>
      <vt:lpstr>Як проходить ілюзія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Оптичні ілюзії</dc:title>
  <dc:creator>Владос</dc:creator>
  <cp:lastModifiedBy>Denys</cp:lastModifiedBy>
  <cp:revision>13</cp:revision>
  <dcterms:created xsi:type="dcterms:W3CDTF">2016-02-24T17:34:22Z</dcterms:created>
  <dcterms:modified xsi:type="dcterms:W3CDTF">2020-03-23T07:48:33Z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1737587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S9.0.0</vt:lpwstr>
  </property>
</Properties>
</file>